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Roboto Medium"/>
      <p:regular r:id="rId31"/>
      <p:bold r:id="rId32"/>
      <p:italic r:id="rId33"/>
      <p:boldItalic r:id="rId34"/>
    </p:embeddedFont>
    <p:embeddedFont>
      <p:font typeface="Poppins"/>
      <p:regular r:id="rId35"/>
      <p:bold r:id="rId36"/>
      <p:italic r:id="rId37"/>
      <p:boldItalic r:id="rId38"/>
    </p:embeddedFont>
    <p:embeddedFont>
      <p:font typeface="Roboto Light"/>
      <p:regular r:id="rId39"/>
      <p:bold r:id="rId40"/>
      <p:italic r:id="rId41"/>
      <p:boldItalic r:id="rId42"/>
    </p:embeddedFont>
    <p:embeddedFont>
      <p:font typeface="Poppins SemiBold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bold.fntdata"/><Relationship Id="rId20" Type="http://schemas.openxmlformats.org/officeDocument/2006/relationships/slide" Target="slides/slide13.xml"/><Relationship Id="rId42" Type="http://schemas.openxmlformats.org/officeDocument/2006/relationships/font" Target="fonts/RobotoLight-boldItalic.fntdata"/><Relationship Id="rId41" Type="http://schemas.openxmlformats.org/officeDocument/2006/relationships/font" Target="fonts/RobotoLight-italic.fntdata"/><Relationship Id="rId22" Type="http://schemas.openxmlformats.org/officeDocument/2006/relationships/slide" Target="slides/slide15.xml"/><Relationship Id="rId44" Type="http://schemas.openxmlformats.org/officeDocument/2006/relationships/font" Target="fonts/PoppinsSemiBold-bold.fntdata"/><Relationship Id="rId21" Type="http://schemas.openxmlformats.org/officeDocument/2006/relationships/slide" Target="slides/slide14.xml"/><Relationship Id="rId43" Type="http://schemas.openxmlformats.org/officeDocument/2006/relationships/font" Target="fonts/PoppinsSemiBold-regular.fntdata"/><Relationship Id="rId24" Type="http://schemas.openxmlformats.org/officeDocument/2006/relationships/slide" Target="slides/slide17.xml"/><Relationship Id="rId46" Type="http://schemas.openxmlformats.org/officeDocument/2006/relationships/font" Target="fonts/PoppinsSemiBold-boldItalic.fntdata"/><Relationship Id="rId23" Type="http://schemas.openxmlformats.org/officeDocument/2006/relationships/slide" Target="slides/slide16.xml"/><Relationship Id="rId45" Type="http://schemas.openxmlformats.org/officeDocument/2006/relationships/font" Target="fonts/PoppinsSemiBold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Medium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4.xml"/><Relationship Id="rId33" Type="http://schemas.openxmlformats.org/officeDocument/2006/relationships/font" Target="fonts/RobotoMedium-italic.fntdata"/><Relationship Id="rId10" Type="http://schemas.openxmlformats.org/officeDocument/2006/relationships/slide" Target="slides/slide3.xml"/><Relationship Id="rId32" Type="http://schemas.openxmlformats.org/officeDocument/2006/relationships/font" Target="fonts/RobotoMedium-bold.fntdata"/><Relationship Id="rId13" Type="http://schemas.openxmlformats.org/officeDocument/2006/relationships/slide" Target="slides/slide6.xml"/><Relationship Id="rId35" Type="http://schemas.openxmlformats.org/officeDocument/2006/relationships/font" Target="fonts/Poppins-regular.fntdata"/><Relationship Id="rId12" Type="http://schemas.openxmlformats.org/officeDocument/2006/relationships/slide" Target="slides/slide5.xml"/><Relationship Id="rId34" Type="http://schemas.openxmlformats.org/officeDocument/2006/relationships/font" Target="fonts/RobotoMedium-boldItalic.fntdata"/><Relationship Id="rId15" Type="http://schemas.openxmlformats.org/officeDocument/2006/relationships/slide" Target="slides/slide8.xml"/><Relationship Id="rId37" Type="http://schemas.openxmlformats.org/officeDocument/2006/relationships/font" Target="fonts/Poppins-italic.fntdata"/><Relationship Id="rId14" Type="http://schemas.openxmlformats.org/officeDocument/2006/relationships/slide" Target="slides/slide7.xml"/><Relationship Id="rId36" Type="http://schemas.openxmlformats.org/officeDocument/2006/relationships/font" Target="fonts/Poppins-bold.fntdata"/><Relationship Id="rId17" Type="http://schemas.openxmlformats.org/officeDocument/2006/relationships/slide" Target="slides/slide10.xml"/><Relationship Id="rId39" Type="http://schemas.openxmlformats.org/officeDocument/2006/relationships/font" Target="fonts/RobotoLight-regular.fntdata"/><Relationship Id="rId16" Type="http://schemas.openxmlformats.org/officeDocument/2006/relationships/slide" Target="slides/slide9.xml"/><Relationship Id="rId38" Type="http://schemas.openxmlformats.org/officeDocument/2006/relationships/font" Target="fonts/Poppins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f101550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3f101550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bae43f0c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bae43f0c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31E2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88adf3fe0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88adf3fe0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3f1015501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3f1015501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bdcc71bfe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bdcc71bfe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31E2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3f1015501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3f1015501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88adf3fe09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88adf3fe09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1E2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88adf3fe09_0_1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88adf3fe09_0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31E2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88adf3fe09_0_1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88adf3fe09_0_1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3f0a2f4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3f0a2f4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794b58ea78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794b58ea7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8adf3fe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88adf3fe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88adf3fe0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88adf3fe0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88adf3fe0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88adf3fe0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88adf3fe09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88adf3fe09_2_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88adf3fe09_0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88adf3fe09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31E2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bae43f0c0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bae43f0c0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31E2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bae43f0c0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bae43f0c0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31E2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ctrTitle"/>
          </p:nvPr>
        </p:nvSpPr>
        <p:spPr>
          <a:xfrm>
            <a:off x="1653600" y="914450"/>
            <a:ext cx="5836800" cy="35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130" name="Google Shape;13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4325" y="4026400"/>
            <a:ext cx="1216174" cy="56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TITLE_1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ctrTitle"/>
          </p:nvPr>
        </p:nvSpPr>
        <p:spPr>
          <a:xfrm>
            <a:off x="1653600" y="914450"/>
            <a:ext cx="5836800" cy="35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133" name="Google Shape;13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4320" y="4026400"/>
            <a:ext cx="454037" cy="5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: Title, body two columns">
  <p:cSld name="TITLE_AND_BODY_2_2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618400" y="1047518"/>
            <a:ext cx="79071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618300" y="1611700"/>
            <a:ext cx="3791400" cy="28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  <a:defRPr>
                <a:solidFill>
                  <a:schemeClr val="dk1"/>
                </a:solidFill>
              </a:defRPr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  <a:defRPr>
                <a:solidFill>
                  <a:schemeClr val="dk1"/>
                </a:solidFill>
              </a:defRPr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>
                <a:solidFill>
                  <a:schemeClr val="dk1"/>
                </a:solidFill>
              </a:defRPr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◆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◆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4734000" y="1611700"/>
            <a:ext cx="3791400" cy="28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  <a:defRPr>
                <a:solidFill>
                  <a:schemeClr val="dk1"/>
                </a:solidFill>
              </a:defRPr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  <a:defRPr>
                <a:solidFill>
                  <a:schemeClr val="dk1"/>
                </a:solidFill>
              </a:defRPr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>
                <a:solidFill>
                  <a:schemeClr val="dk1"/>
                </a:solidFill>
              </a:defRPr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◆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◆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idx="3" type="subTitle"/>
          </p:nvPr>
        </p:nvSpPr>
        <p:spPr>
          <a:xfrm>
            <a:off x="618300" y="542375"/>
            <a:ext cx="79071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: Title only">
  <p:cSld name="TITLE_AND_BODY_2_1_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title"/>
          </p:nvPr>
        </p:nvSpPr>
        <p:spPr>
          <a:xfrm>
            <a:off x="618400" y="1047518"/>
            <a:ext cx="79071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29"/>
          <p:cNvSpPr txBox="1"/>
          <p:nvPr>
            <p:ph idx="1" type="subTitle"/>
          </p:nvPr>
        </p:nvSpPr>
        <p:spPr>
          <a:xfrm>
            <a:off x="618300" y="542375"/>
            <a:ext cx="79071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500"/>
              <a:buFont typeface="Poppins SemiBold"/>
              <a:buNone/>
              <a:defRPr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➔"/>
              <a:defRPr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◆"/>
              <a:defRPr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○"/>
              <a:defRPr/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SzPts val="1200"/>
              <a:buChar char="◆"/>
              <a:defRPr/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SzPts val="1100"/>
              <a:buChar char="◆"/>
              <a:defRPr/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3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0" name="Google Shape;150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51" name="Google Shape;151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52" name="Google Shape;152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➔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◆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◆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◆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  <a:defRPr/>
            </a:lvl9pPr>
          </a:lstStyle>
          <a:p/>
        </p:txBody>
      </p:sp>
      <p:sp>
        <p:nvSpPr>
          <p:cNvPr id="156" name="Google Shape;156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57" name="Google Shape;157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58" name="Google Shape;158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>
            <p:ph type="title"/>
          </p:nvPr>
        </p:nvSpPr>
        <p:spPr>
          <a:xfrm>
            <a:off x="618200" y="694925"/>
            <a:ext cx="79074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34"/>
          <p:cNvSpPr txBox="1"/>
          <p:nvPr>
            <p:ph idx="1" type="subTitle"/>
          </p:nvPr>
        </p:nvSpPr>
        <p:spPr>
          <a:xfrm>
            <a:off x="618300" y="263675"/>
            <a:ext cx="7907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4">
  <p:cSld name="TITLE_AND_BODY_4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➔"/>
              <a:defRPr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◆"/>
              <a:defRPr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○"/>
              <a:defRPr/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SzPts val="1200"/>
              <a:buChar char="◆"/>
              <a:defRPr/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SzPts val="1100"/>
              <a:buChar char="◆"/>
              <a:defRPr/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/>
            </a:lvl9pPr>
          </a:lstStyle>
          <a:p/>
        </p:txBody>
      </p:sp>
      <p:sp>
        <p:nvSpPr>
          <p:cNvPr id="165" name="Google Shape;16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5">
  <p:cSld name="TITLE_5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8" name="Google Shape;168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9" name="Google Shape;16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8">
  <p:cSld name="TITLE_AND_BODY_8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➔"/>
              <a:defRPr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◆"/>
              <a:defRPr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●"/>
              <a:defRPr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○"/>
              <a:defRPr/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SzPts val="1200"/>
              <a:buChar char="◆"/>
              <a:defRPr/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SzPts val="1100"/>
              <a:buChar char="◆"/>
              <a:defRPr/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SzPts val="1100"/>
              <a:buChar char="●"/>
              <a:defRPr/>
            </a:lvl9pPr>
          </a:lstStyle>
          <a:p/>
        </p:txBody>
      </p:sp>
      <p:sp>
        <p:nvSpPr>
          <p:cNvPr id="173" name="Google Shape;17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2DAA5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18200" y="1047588"/>
            <a:ext cx="790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1DF"/>
              </a:buClr>
              <a:buSzPts val="1800"/>
              <a:buFont typeface="Poppins SemiBold"/>
              <a:buNone/>
              <a:defRPr sz="1800">
                <a:solidFill>
                  <a:srgbClr val="00A1D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18200" y="1611825"/>
            <a:ext cx="7907400" cy="28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238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➔"/>
              <a:defRPr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11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Light"/>
              <a:buChar char="◆"/>
              <a:defRPr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11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Light"/>
              <a:buChar char="●"/>
              <a:defRPr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11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Light"/>
              <a:buChar char="○"/>
              <a:defRPr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◆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984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◆"/>
              <a:defRPr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984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Roboto Light"/>
              <a:buChar char="●"/>
              <a:defRPr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9">
          <p15:clr>
            <a:srgbClr val="EA4335"/>
          </p15:clr>
        </p15:guide>
        <p15:guide id="2" orient="horz" pos="576">
          <p15:clr>
            <a:srgbClr val="EA4335"/>
          </p15:clr>
        </p15:guide>
        <p15:guide id="3" pos="5370">
          <p15:clr>
            <a:srgbClr val="EA4335"/>
          </p15:clr>
        </p15:guide>
        <p15:guide id="4" orient="horz" pos="280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image" Target="../media/image6.jp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1.jp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C093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8"/>
          <p:cNvPicPr preferRelativeResize="0"/>
          <p:nvPr/>
        </p:nvPicPr>
        <p:blipFill rotWithShape="1">
          <a:blip r:embed="rId3">
            <a:alphaModFix/>
          </a:blip>
          <a:srcRect b="0" l="19" r="19" t="0"/>
          <a:stretch/>
        </p:blipFill>
        <p:spPr>
          <a:xfrm>
            <a:off x="-31563" y="-18800"/>
            <a:ext cx="9207130" cy="5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900" y="185150"/>
            <a:ext cx="1180600" cy="2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7"/>
          <p:cNvSpPr txBox="1"/>
          <p:nvPr/>
        </p:nvSpPr>
        <p:spPr>
          <a:xfrm>
            <a:off x="242325" y="1225700"/>
            <a:ext cx="85782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Every customer is achieving and knows they are achieving repeatable value on their investment</a:t>
            </a:r>
            <a:endParaRPr sz="15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Every customer renews and grows with your company</a:t>
            </a:r>
            <a:endParaRPr sz="15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Every customer becomes an advocate for your company</a:t>
            </a:r>
            <a:endParaRPr sz="15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◆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Examples: case studies, references, webinars, CAB</a:t>
            </a:r>
            <a:endParaRPr sz="15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Every team member in CS understands the importance of why delivering value and outcomes are at the core of what we do.</a:t>
            </a:r>
            <a:endParaRPr sz="15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We have a CS value machine</a:t>
            </a:r>
            <a:endParaRPr sz="15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We have a seamless and orchestrated experience for the customer and everyone involved in the customer life cycle. </a:t>
            </a:r>
            <a:endParaRPr sz="15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6" name="Google Shape;276;p47"/>
          <p:cNvSpPr txBox="1"/>
          <p:nvPr/>
        </p:nvSpPr>
        <p:spPr>
          <a:xfrm>
            <a:off x="618300" y="104975"/>
            <a:ext cx="790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AC093"/>
                </a:solidFill>
                <a:latin typeface="Roboto Medium"/>
                <a:ea typeface="Roboto Medium"/>
                <a:cs typeface="Roboto Medium"/>
                <a:sym typeface="Roboto Medium"/>
              </a:rPr>
              <a:t>Some goals for CS</a:t>
            </a:r>
            <a:endParaRPr sz="2600">
              <a:solidFill>
                <a:srgbClr val="3AC09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77" name="Google Shape;27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900" y="185150"/>
            <a:ext cx="1180600" cy="20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47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279" name="Google Shape;279;p47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7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C093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"/>
          <p:cNvSpPr txBox="1"/>
          <p:nvPr>
            <p:ph type="ctrTitle"/>
          </p:nvPr>
        </p:nvSpPr>
        <p:spPr>
          <a:xfrm>
            <a:off x="1935900" y="1827000"/>
            <a:ext cx="5272200" cy="118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>
                <a:latin typeface="Roboto Light"/>
                <a:ea typeface="Roboto Light"/>
                <a:cs typeface="Roboto Light"/>
                <a:sym typeface="Roboto Light"/>
              </a:rPr>
              <a:t>What has changed? </a:t>
            </a:r>
            <a:endParaRPr sz="368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86" name="Google Shape;28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900" y="160550"/>
            <a:ext cx="1180600" cy="225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48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288" name="Google Shape;288;p48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3AC09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8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C093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/>
          <p:nvPr>
            <p:ph type="ctrTitle"/>
          </p:nvPr>
        </p:nvSpPr>
        <p:spPr>
          <a:xfrm>
            <a:off x="1935900" y="1827000"/>
            <a:ext cx="5272200" cy="118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>
                <a:latin typeface="Roboto Light"/>
                <a:ea typeface="Roboto Light"/>
                <a:cs typeface="Roboto Light"/>
                <a:sym typeface="Roboto Light"/>
              </a:rPr>
              <a:t>Everything</a:t>
            </a:r>
            <a:endParaRPr sz="368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95" name="Google Shape;29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900" y="160550"/>
            <a:ext cx="1180600" cy="225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49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297" name="Google Shape;297;p49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3AC09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9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0"/>
          <p:cNvSpPr txBox="1"/>
          <p:nvPr/>
        </p:nvSpPr>
        <p:spPr>
          <a:xfrm>
            <a:off x="530375" y="94425"/>
            <a:ext cx="790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AC093"/>
                </a:solidFill>
                <a:latin typeface="Roboto Medium"/>
                <a:ea typeface="Roboto Medium"/>
                <a:cs typeface="Roboto Medium"/>
                <a:sym typeface="Roboto Medium"/>
              </a:rPr>
              <a:t>Where should you invest?</a:t>
            </a:r>
            <a:endParaRPr sz="2600">
              <a:solidFill>
                <a:srgbClr val="3AC09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5" name="Google Shape;305;p50"/>
          <p:cNvSpPr txBox="1"/>
          <p:nvPr/>
        </p:nvSpPr>
        <p:spPr>
          <a:xfrm>
            <a:off x="618300" y="1195350"/>
            <a:ext cx="79074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700"/>
              <a:buFont typeface="Roboto Light"/>
              <a:buChar char="➔"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Know your numbers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700"/>
              <a:buFont typeface="Roboto Light"/>
              <a:buChar char="➔"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Know your business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700"/>
              <a:buFont typeface="Roboto Light"/>
              <a:buChar char="➔"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Know what’s happening in your customers organization 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700"/>
              <a:buFont typeface="Roboto Light"/>
              <a:buChar char="➔"/>
            </a:pPr>
            <a:r>
              <a:rPr lang="en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Know your levers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06" name="Google Shape;30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900" y="185150"/>
            <a:ext cx="1180600" cy="20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50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308" name="Google Shape;308;p50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50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C093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1"/>
          <p:cNvSpPr txBox="1"/>
          <p:nvPr>
            <p:ph type="ctrTitle"/>
          </p:nvPr>
        </p:nvSpPr>
        <p:spPr>
          <a:xfrm>
            <a:off x="1935900" y="1827000"/>
            <a:ext cx="5272200" cy="118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>
                <a:latin typeface="Roboto Light"/>
                <a:ea typeface="Roboto Light"/>
                <a:cs typeface="Roboto Light"/>
                <a:sym typeface="Roboto Light"/>
              </a:rPr>
              <a:t>Value is king!</a:t>
            </a:r>
            <a:endParaRPr sz="368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15" name="Google Shape;3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900" y="160550"/>
            <a:ext cx="1180600" cy="225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51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317" name="Google Shape;317;p51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3AC09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1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52"/>
          <p:cNvGrpSpPr/>
          <p:nvPr/>
        </p:nvGrpSpPr>
        <p:grpSpPr>
          <a:xfrm>
            <a:off x="177450" y="1341625"/>
            <a:ext cx="1860855" cy="2315205"/>
            <a:chOff x="176300" y="1574020"/>
            <a:chExt cx="1860855" cy="2315205"/>
          </a:xfrm>
        </p:grpSpPr>
        <p:cxnSp>
          <p:nvCxnSpPr>
            <p:cNvPr id="325" name="Google Shape;325;p52"/>
            <p:cNvCxnSpPr/>
            <p:nvPr/>
          </p:nvCxnSpPr>
          <p:spPr>
            <a:xfrm>
              <a:off x="1299277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3AC09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6" name="Google Shape;326;p52"/>
            <p:cNvSpPr/>
            <p:nvPr/>
          </p:nvSpPr>
          <p:spPr>
            <a:xfrm flipH="1">
              <a:off x="618820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3AC0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46EDC"/>
                  </a:solidFill>
                </a:rPr>
                <a:t>  </a:t>
              </a:r>
              <a:endParaRPr>
                <a:solidFill>
                  <a:srgbClr val="146EDC"/>
                </a:solidFill>
              </a:endParaRPr>
            </a:p>
          </p:txBody>
        </p:sp>
        <p:sp>
          <p:nvSpPr>
            <p:cNvPr id="327" name="Google Shape;327;p52"/>
            <p:cNvSpPr/>
            <p:nvPr/>
          </p:nvSpPr>
          <p:spPr>
            <a:xfrm>
              <a:off x="619055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3AC0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8" name="Google Shape;328;p52"/>
            <p:cNvGrpSpPr/>
            <p:nvPr/>
          </p:nvGrpSpPr>
          <p:grpSpPr>
            <a:xfrm>
              <a:off x="176300" y="1574020"/>
              <a:ext cx="1720060" cy="2315205"/>
              <a:chOff x="771258" y="1574020"/>
              <a:chExt cx="1720060" cy="2315205"/>
            </a:xfrm>
          </p:grpSpPr>
          <p:sp>
            <p:nvSpPr>
              <p:cNvPr id="329" name="Google Shape;329;p52"/>
              <p:cNvSpPr txBox="1"/>
              <p:nvPr/>
            </p:nvSpPr>
            <p:spPr>
              <a:xfrm>
                <a:off x="1321858" y="2695025"/>
                <a:ext cx="11673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3AC093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Marketing</a:t>
                </a:r>
                <a:endParaRPr sz="1000">
                  <a:solidFill>
                    <a:srgbClr val="3AC093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30" name="Google Shape;330;p52"/>
              <p:cNvSpPr txBox="1"/>
              <p:nvPr/>
            </p:nvSpPr>
            <p:spPr>
              <a:xfrm>
                <a:off x="1324018" y="3151825"/>
                <a:ext cx="11673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700">
                    <a:solidFill>
                      <a:srgbClr val="3AC093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Leverages Outcomes and Value stories for case studies, prospect targeting and future drip campaigns.</a:t>
                </a:r>
                <a:endParaRPr sz="700">
                  <a:solidFill>
                    <a:srgbClr val="3AC093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31" name="Google Shape;331;p52"/>
              <p:cNvSpPr txBox="1"/>
              <p:nvPr/>
            </p:nvSpPr>
            <p:spPr>
              <a:xfrm>
                <a:off x="771258" y="1574020"/>
                <a:ext cx="1167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rgbClr val="3AC093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First-Touch</a:t>
                </a:r>
                <a:endParaRPr sz="1200">
                  <a:solidFill>
                    <a:srgbClr val="3AC093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</p:grpSp>
      </p:grpSp>
      <p:grpSp>
        <p:nvGrpSpPr>
          <p:cNvPr id="332" name="Google Shape;332;p52"/>
          <p:cNvGrpSpPr/>
          <p:nvPr/>
        </p:nvGrpSpPr>
        <p:grpSpPr>
          <a:xfrm>
            <a:off x="1668825" y="1341625"/>
            <a:ext cx="1667732" cy="2315205"/>
            <a:chOff x="1667675" y="1575825"/>
            <a:chExt cx="1667732" cy="2315205"/>
          </a:xfrm>
        </p:grpSpPr>
        <p:cxnSp>
          <p:nvCxnSpPr>
            <p:cNvPr id="333" name="Google Shape;333;p52"/>
            <p:cNvCxnSpPr/>
            <p:nvPr/>
          </p:nvCxnSpPr>
          <p:spPr>
            <a:xfrm>
              <a:off x="2597529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3AC09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4" name="Google Shape;334;p52"/>
            <p:cNvSpPr/>
            <p:nvPr/>
          </p:nvSpPr>
          <p:spPr>
            <a:xfrm flipH="1">
              <a:off x="1917073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3AC0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5" name="Google Shape;335;p52"/>
            <p:cNvSpPr/>
            <p:nvPr/>
          </p:nvSpPr>
          <p:spPr>
            <a:xfrm>
              <a:off x="1917307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3AC0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52"/>
            <p:cNvSpPr txBox="1"/>
            <p:nvPr/>
          </p:nvSpPr>
          <p:spPr>
            <a:xfrm>
              <a:off x="2021560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AC09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AC093"/>
                  </a:solidFill>
                  <a:latin typeface="Poppins"/>
                  <a:ea typeface="Poppins"/>
                  <a:cs typeface="Poppins"/>
                  <a:sym typeface="Poppins"/>
                </a:rPr>
                <a:t>Sales</a:t>
              </a:r>
              <a:endParaRPr sz="1000">
                <a:solidFill>
                  <a:srgbClr val="3AC09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7" name="Google Shape;337;p52"/>
            <p:cNvSpPr txBox="1"/>
            <p:nvPr/>
          </p:nvSpPr>
          <p:spPr>
            <a:xfrm>
              <a:off x="202372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3AC093"/>
                  </a:solidFill>
                  <a:latin typeface="Poppins"/>
                  <a:ea typeface="Poppins"/>
                  <a:cs typeface="Poppins"/>
                  <a:sym typeface="Poppins"/>
                </a:rPr>
                <a:t>Starts introducing Outcomes and Value stories at the beginning of the life cycle. This carries throughout the duration of the relationship.</a:t>
              </a:r>
              <a:endParaRPr sz="700">
                <a:solidFill>
                  <a:srgbClr val="3AC09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8" name="Google Shape;338;p52"/>
            <p:cNvSpPr txBox="1"/>
            <p:nvPr/>
          </p:nvSpPr>
          <p:spPr>
            <a:xfrm>
              <a:off x="1667675" y="1575825"/>
              <a:ext cx="9705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3AC093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Purchase</a:t>
              </a:r>
              <a:endParaRPr sz="1200">
                <a:solidFill>
                  <a:srgbClr val="3AC093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339" name="Google Shape;339;p52"/>
          <p:cNvGrpSpPr/>
          <p:nvPr/>
        </p:nvGrpSpPr>
        <p:grpSpPr>
          <a:xfrm>
            <a:off x="2849125" y="1341625"/>
            <a:ext cx="1784477" cy="2315205"/>
            <a:chOff x="2847975" y="1575825"/>
            <a:chExt cx="1784477" cy="2315205"/>
          </a:xfrm>
        </p:grpSpPr>
        <p:cxnSp>
          <p:nvCxnSpPr>
            <p:cNvPr id="340" name="Google Shape;340;p52"/>
            <p:cNvCxnSpPr/>
            <p:nvPr/>
          </p:nvCxnSpPr>
          <p:spPr>
            <a:xfrm>
              <a:off x="3894575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1" name="Google Shape;341;p52"/>
            <p:cNvSpPr/>
            <p:nvPr/>
          </p:nvSpPr>
          <p:spPr>
            <a:xfrm flipH="1">
              <a:off x="3214118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42" name="Google Shape;342;p52"/>
            <p:cNvSpPr/>
            <p:nvPr/>
          </p:nvSpPr>
          <p:spPr>
            <a:xfrm>
              <a:off x="3214352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2"/>
            <p:cNvSpPr txBox="1"/>
            <p:nvPr/>
          </p:nvSpPr>
          <p:spPr>
            <a:xfrm>
              <a:off x="3276025" y="2696825"/>
              <a:ext cx="12960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Implementations</a:t>
              </a:r>
              <a:endParaRPr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4" name="Google Shape;344;p52"/>
            <p:cNvSpPr txBox="1"/>
            <p:nvPr/>
          </p:nvSpPr>
          <p:spPr>
            <a:xfrm>
              <a:off x="332708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58585"/>
                  </a:solidFill>
                  <a:latin typeface="Poppins"/>
                  <a:ea typeface="Poppins"/>
                  <a:cs typeface="Poppins"/>
                  <a:sym typeface="Poppins"/>
                </a:rPr>
                <a:t>Leverages the established problem statements and identified goals to center training and change management.</a:t>
              </a:r>
              <a:endParaRPr sz="700">
                <a:solidFill>
                  <a:srgbClr val="85858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52"/>
            <p:cNvSpPr txBox="1"/>
            <p:nvPr/>
          </p:nvSpPr>
          <p:spPr>
            <a:xfrm>
              <a:off x="2847975" y="1575825"/>
              <a:ext cx="10932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858585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First-Value</a:t>
              </a:r>
              <a:endParaRPr sz="1200">
                <a:solidFill>
                  <a:srgbClr val="858585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346" name="Google Shape;346;p52"/>
          <p:cNvGrpSpPr/>
          <p:nvPr/>
        </p:nvGrpSpPr>
        <p:grpSpPr>
          <a:xfrm>
            <a:off x="4321775" y="1341625"/>
            <a:ext cx="1609253" cy="2315205"/>
            <a:chOff x="4320625" y="1575825"/>
            <a:chExt cx="1609253" cy="2315205"/>
          </a:xfrm>
        </p:grpSpPr>
        <p:cxnSp>
          <p:nvCxnSpPr>
            <p:cNvPr id="347" name="Google Shape;347;p52"/>
            <p:cNvCxnSpPr/>
            <p:nvPr/>
          </p:nvCxnSpPr>
          <p:spPr>
            <a:xfrm>
              <a:off x="5192001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8" name="Google Shape;348;p52"/>
            <p:cNvSpPr/>
            <p:nvPr/>
          </p:nvSpPr>
          <p:spPr>
            <a:xfrm flipH="1">
              <a:off x="4511544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49" name="Google Shape;349;p52"/>
            <p:cNvSpPr/>
            <p:nvPr/>
          </p:nvSpPr>
          <p:spPr>
            <a:xfrm>
              <a:off x="4511779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2"/>
            <p:cNvSpPr txBox="1"/>
            <p:nvPr/>
          </p:nvSpPr>
          <p:spPr>
            <a:xfrm>
              <a:off x="4619575" y="2696825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858585"/>
                  </a:solidFill>
                  <a:latin typeface="Poppins"/>
                  <a:ea typeface="Poppins"/>
                  <a:cs typeface="Poppins"/>
                  <a:sym typeface="Poppins"/>
                </a:rPr>
                <a:t>Customer Success</a:t>
              </a:r>
              <a:endParaRPr sz="1000">
                <a:solidFill>
                  <a:srgbClr val="85858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52"/>
            <p:cNvSpPr txBox="1"/>
            <p:nvPr/>
          </p:nvSpPr>
          <p:spPr>
            <a:xfrm>
              <a:off x="462174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58585"/>
                  </a:solidFill>
                  <a:latin typeface="Poppins"/>
                  <a:ea typeface="Poppins"/>
                  <a:cs typeface="Poppins"/>
                  <a:sym typeface="Poppins"/>
                </a:rPr>
                <a:t>Strategically partners with the customer to make sure that they achieve desired outcomes and value on their investment.</a:t>
              </a:r>
              <a:endParaRPr sz="700">
                <a:solidFill>
                  <a:srgbClr val="85858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2" name="Google Shape;352;p52"/>
            <p:cNvSpPr txBox="1"/>
            <p:nvPr/>
          </p:nvSpPr>
          <p:spPr>
            <a:xfrm>
              <a:off x="4320625" y="1575825"/>
              <a:ext cx="915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858585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Adoption</a:t>
              </a:r>
              <a:endParaRPr sz="1200">
                <a:solidFill>
                  <a:srgbClr val="858585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353" name="Google Shape;353;p52"/>
          <p:cNvGrpSpPr/>
          <p:nvPr/>
        </p:nvGrpSpPr>
        <p:grpSpPr>
          <a:xfrm>
            <a:off x="5502075" y="1341625"/>
            <a:ext cx="1726111" cy="2315205"/>
            <a:chOff x="2906341" y="1575825"/>
            <a:chExt cx="1726111" cy="2315205"/>
          </a:xfrm>
        </p:grpSpPr>
        <p:cxnSp>
          <p:nvCxnSpPr>
            <p:cNvPr id="354" name="Google Shape;354;p52"/>
            <p:cNvCxnSpPr/>
            <p:nvPr/>
          </p:nvCxnSpPr>
          <p:spPr>
            <a:xfrm>
              <a:off x="3894575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2BC8C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5" name="Google Shape;355;p52"/>
            <p:cNvSpPr/>
            <p:nvPr/>
          </p:nvSpPr>
          <p:spPr>
            <a:xfrm flipH="1">
              <a:off x="3214118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2BC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56" name="Google Shape;356;p52"/>
            <p:cNvSpPr/>
            <p:nvPr/>
          </p:nvSpPr>
          <p:spPr>
            <a:xfrm>
              <a:off x="3214352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2BC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2"/>
            <p:cNvSpPr txBox="1"/>
            <p:nvPr/>
          </p:nvSpPr>
          <p:spPr>
            <a:xfrm>
              <a:off x="3324920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2BC8CF"/>
                  </a:solidFill>
                  <a:latin typeface="Poppins"/>
                  <a:ea typeface="Poppins"/>
                  <a:cs typeface="Poppins"/>
                  <a:sym typeface="Poppins"/>
                </a:rPr>
                <a:t>CS and/or Sales</a:t>
              </a:r>
              <a:endParaRPr sz="1000">
                <a:solidFill>
                  <a:srgbClr val="2BC8C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8" name="Google Shape;358;p52"/>
            <p:cNvSpPr txBox="1"/>
            <p:nvPr/>
          </p:nvSpPr>
          <p:spPr>
            <a:xfrm>
              <a:off x="332708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2BC8CF"/>
                  </a:solidFill>
                  <a:latin typeface="Poppins"/>
                  <a:ea typeface="Poppins"/>
                  <a:cs typeface="Poppins"/>
                  <a:sym typeface="Poppins"/>
                </a:rPr>
                <a:t>Actively partners with the customer to identify future use cases to continue to build up a strong ROI story.</a:t>
              </a:r>
              <a:endParaRPr sz="700">
                <a:solidFill>
                  <a:srgbClr val="2BC8C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9" name="Google Shape;359;p52"/>
            <p:cNvSpPr txBox="1"/>
            <p:nvPr/>
          </p:nvSpPr>
          <p:spPr>
            <a:xfrm>
              <a:off x="2906341" y="1575825"/>
              <a:ext cx="10350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2BC8C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Expansion</a:t>
              </a:r>
              <a:endParaRPr sz="1200">
                <a:solidFill>
                  <a:srgbClr val="2BC8C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360" name="Google Shape;360;p52"/>
          <p:cNvGrpSpPr/>
          <p:nvPr/>
        </p:nvGrpSpPr>
        <p:grpSpPr>
          <a:xfrm>
            <a:off x="6963927" y="1341625"/>
            <a:ext cx="1561685" cy="2315205"/>
            <a:chOff x="4368193" y="1575825"/>
            <a:chExt cx="1561685" cy="2315205"/>
          </a:xfrm>
        </p:grpSpPr>
        <p:cxnSp>
          <p:nvCxnSpPr>
            <p:cNvPr id="361" name="Google Shape;361;p52"/>
            <p:cNvCxnSpPr/>
            <p:nvPr/>
          </p:nvCxnSpPr>
          <p:spPr>
            <a:xfrm>
              <a:off x="5192001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2BC8C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2" name="Google Shape;362;p52"/>
            <p:cNvSpPr/>
            <p:nvPr/>
          </p:nvSpPr>
          <p:spPr>
            <a:xfrm flipH="1">
              <a:off x="4511544" y="2306625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2BC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63" name="Google Shape;363;p52"/>
            <p:cNvSpPr/>
            <p:nvPr/>
          </p:nvSpPr>
          <p:spPr>
            <a:xfrm>
              <a:off x="4511779" y="2460450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2BC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2"/>
            <p:cNvSpPr txBox="1"/>
            <p:nvPr/>
          </p:nvSpPr>
          <p:spPr>
            <a:xfrm>
              <a:off x="4619580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2BC8CF"/>
                  </a:solidFill>
                  <a:latin typeface="Poppins"/>
                  <a:ea typeface="Poppins"/>
                  <a:cs typeface="Poppins"/>
                  <a:sym typeface="Poppins"/>
                </a:rPr>
                <a:t>CS and/or Sales</a:t>
              </a:r>
              <a:endParaRPr sz="1000">
                <a:solidFill>
                  <a:srgbClr val="2BC8C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5" name="Google Shape;365;p52"/>
            <p:cNvSpPr txBox="1"/>
            <p:nvPr/>
          </p:nvSpPr>
          <p:spPr>
            <a:xfrm>
              <a:off x="462174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2BC8CF"/>
                  </a:solidFill>
                  <a:latin typeface="Poppins"/>
                  <a:ea typeface="Poppins"/>
                  <a:cs typeface="Poppins"/>
                  <a:sym typeface="Poppins"/>
                </a:rPr>
                <a:t>Leverages all ROI and Value Stories collected during the duration of the life cycle to help power a strong renewal. </a:t>
              </a:r>
              <a:endParaRPr sz="700">
                <a:solidFill>
                  <a:srgbClr val="2BC8C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6" name="Google Shape;366;p52"/>
            <p:cNvSpPr txBox="1"/>
            <p:nvPr/>
          </p:nvSpPr>
          <p:spPr>
            <a:xfrm>
              <a:off x="4368193" y="1575825"/>
              <a:ext cx="8679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2BC8C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Renewal</a:t>
              </a:r>
              <a:endParaRPr sz="1200">
                <a:solidFill>
                  <a:srgbClr val="2BC8C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367" name="Google Shape;367;p52"/>
          <p:cNvSpPr txBox="1"/>
          <p:nvPr>
            <p:ph idx="4294967295" type="title"/>
          </p:nvPr>
        </p:nvSpPr>
        <p:spPr>
          <a:xfrm>
            <a:off x="311700" y="41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600">
                <a:solidFill>
                  <a:srgbClr val="3AC093"/>
                </a:solidFill>
                <a:latin typeface="Roboto Medium"/>
                <a:ea typeface="Roboto Medium"/>
                <a:cs typeface="Roboto Medium"/>
                <a:sym typeface="Roboto Medium"/>
              </a:rPr>
              <a:t>Ideal Customer Journey</a:t>
            </a:r>
            <a:endParaRPr b="1" sz="2500">
              <a:solidFill>
                <a:srgbClr val="3AC0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8" name="Google Shape;36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900" y="185150"/>
            <a:ext cx="1180600" cy="20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52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370" name="Google Shape;370;p52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2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3"/>
          <p:cNvSpPr txBox="1"/>
          <p:nvPr/>
        </p:nvSpPr>
        <p:spPr>
          <a:xfrm>
            <a:off x="46800" y="1122000"/>
            <a:ext cx="46680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100"/>
              <a:buFont typeface="Roboto"/>
              <a:buChar char="➔"/>
            </a:pPr>
            <a:r>
              <a:rPr lang="en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</a:t>
            </a:r>
            <a:r>
              <a:rPr lang="en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ocus on </a:t>
            </a:r>
            <a:r>
              <a:rPr b="1" lang="en" sz="1100">
                <a:solidFill>
                  <a:srgbClr val="3AC093"/>
                </a:solidFill>
                <a:latin typeface="Roboto"/>
                <a:ea typeface="Roboto"/>
                <a:cs typeface="Roboto"/>
                <a:sym typeface="Roboto"/>
              </a:rPr>
              <a:t>value delivery and ROI</a:t>
            </a:r>
            <a:endParaRPr b="1" sz="1100">
              <a:solidFill>
                <a:srgbClr val="3AC0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◆"/>
            </a:pP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Strategically move customers</a:t>
            </a: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through the value cycle. </a:t>
            </a:r>
            <a:endParaRPr sz="9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◆"/>
            </a:pP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Top X ARR accounts have account (success) plans</a:t>
            </a:r>
            <a:endParaRPr sz="9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100"/>
              <a:buFont typeface="Roboto"/>
              <a:buChar char="➔"/>
            </a:pPr>
            <a:r>
              <a:rPr b="1" lang="en" sz="1100">
                <a:solidFill>
                  <a:srgbClr val="3AC093"/>
                </a:solidFill>
                <a:latin typeface="Roboto"/>
                <a:ea typeface="Roboto"/>
                <a:cs typeface="Roboto"/>
                <a:sym typeface="Roboto"/>
              </a:rPr>
              <a:t>At-Risk Success Plans</a:t>
            </a:r>
            <a:endParaRPr b="1" sz="1100">
              <a:solidFill>
                <a:srgbClr val="3AC0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◆"/>
            </a:pP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All medium and high risk agencies will have an “at-risk” account plan that tells the story of how we are planning to move them to green </a:t>
            </a:r>
            <a:endParaRPr sz="9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100"/>
              <a:buFont typeface="Roboto"/>
              <a:buChar char="➔"/>
            </a:pPr>
            <a:r>
              <a:rPr b="1" lang="en" sz="1100">
                <a:solidFill>
                  <a:srgbClr val="3AC093"/>
                </a:solidFill>
                <a:latin typeface="Roboto"/>
                <a:ea typeface="Roboto"/>
                <a:cs typeface="Roboto"/>
                <a:sym typeface="Roboto"/>
              </a:rPr>
              <a:t>Expand stakeholders</a:t>
            </a:r>
            <a:r>
              <a:rPr lang="en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/executive sponsors at each account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◆"/>
            </a:pP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Partnering with key stakeholders at initial onset of the relationship and throughout to help us expand use cases within the account. </a:t>
            </a:r>
            <a:endParaRPr sz="9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◆"/>
            </a:pP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Identifying other stakeholders that we want to engage with as part of the account plan will help with renewed focus of this initiative. </a:t>
            </a:r>
            <a:endParaRPr sz="9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100"/>
              <a:buFont typeface="Roboto"/>
              <a:buChar char="➔"/>
            </a:pPr>
            <a:r>
              <a:rPr b="1" lang="en" sz="1100">
                <a:solidFill>
                  <a:srgbClr val="3AC093"/>
                </a:solidFill>
                <a:latin typeface="Roboto"/>
                <a:ea typeface="Roboto"/>
                <a:cs typeface="Roboto"/>
                <a:sym typeface="Roboto"/>
              </a:rPr>
              <a:t>Increase stickiness and adoption</a:t>
            </a:r>
            <a:endParaRPr b="1" sz="1100">
              <a:solidFill>
                <a:srgbClr val="3AC09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◆"/>
            </a:pP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Heavy focus around stickiness and adoption by persona, use cases and/or product</a:t>
            </a:r>
            <a:endParaRPr sz="9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8" name="Google Shape;378;p53"/>
          <p:cNvSpPr txBox="1"/>
          <p:nvPr/>
        </p:nvSpPr>
        <p:spPr>
          <a:xfrm>
            <a:off x="704950" y="-190825"/>
            <a:ext cx="790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AC093"/>
                </a:solidFill>
                <a:latin typeface="Roboto Medium"/>
                <a:ea typeface="Roboto Medium"/>
                <a:cs typeface="Roboto Medium"/>
                <a:sym typeface="Roboto Medium"/>
              </a:rPr>
              <a:t>Enterprise Value Cycle</a:t>
            </a:r>
            <a:endParaRPr sz="2400">
              <a:solidFill>
                <a:srgbClr val="3AC09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379" name="Google Shape;379;p53"/>
          <p:cNvGrpSpPr/>
          <p:nvPr/>
        </p:nvGrpSpPr>
        <p:grpSpPr>
          <a:xfrm>
            <a:off x="5353000" y="1121988"/>
            <a:ext cx="3175200" cy="3175200"/>
            <a:chOff x="2820225" y="891450"/>
            <a:chExt cx="3175200" cy="3175200"/>
          </a:xfrm>
        </p:grpSpPr>
        <p:sp>
          <p:nvSpPr>
            <p:cNvPr id="380" name="Google Shape;380;p53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FFD0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3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FFD0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" name="Google Shape;382;p53"/>
          <p:cNvGrpSpPr/>
          <p:nvPr/>
        </p:nvGrpSpPr>
        <p:grpSpPr>
          <a:xfrm>
            <a:off x="7663150" y="2302015"/>
            <a:ext cx="1332300" cy="914700"/>
            <a:chOff x="5130375" y="2071477"/>
            <a:chExt cx="1332300" cy="914700"/>
          </a:xfrm>
        </p:grpSpPr>
        <p:sp>
          <p:nvSpPr>
            <p:cNvPr id="383" name="Google Shape;383;p53"/>
            <p:cNvSpPr/>
            <p:nvPr/>
          </p:nvSpPr>
          <p:spPr>
            <a:xfrm>
              <a:off x="5130375" y="2356477"/>
              <a:ext cx="1332300" cy="629700"/>
            </a:xfrm>
            <a:prstGeom prst="rect">
              <a:avLst/>
            </a:prstGeom>
            <a:solidFill>
              <a:srgbClr val="3AC09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Create and document a plan of action. Execute.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4" name="Google Shape;384;p53"/>
            <p:cNvSpPr/>
            <p:nvPr/>
          </p:nvSpPr>
          <p:spPr>
            <a:xfrm>
              <a:off x="51303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3AC0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Build a Plan</a:t>
              </a:r>
              <a:endParaRPr b="1" sz="900">
                <a:solidFill>
                  <a:srgbClr val="FFFFFF"/>
                </a:solidFill>
              </a:endParaRPr>
            </a:p>
          </p:txBody>
        </p:sp>
      </p:grpSp>
      <p:grpSp>
        <p:nvGrpSpPr>
          <p:cNvPr id="385" name="Google Shape;385;p53"/>
          <p:cNvGrpSpPr/>
          <p:nvPr/>
        </p:nvGrpSpPr>
        <p:grpSpPr>
          <a:xfrm>
            <a:off x="6330850" y="1006070"/>
            <a:ext cx="1332300" cy="914700"/>
            <a:chOff x="3798075" y="775532"/>
            <a:chExt cx="1332300" cy="914700"/>
          </a:xfrm>
        </p:grpSpPr>
        <p:sp>
          <p:nvSpPr>
            <p:cNvPr id="386" name="Google Shape;386;p53"/>
            <p:cNvSpPr/>
            <p:nvPr/>
          </p:nvSpPr>
          <p:spPr>
            <a:xfrm>
              <a:off x="3798075" y="1060532"/>
              <a:ext cx="1332300" cy="629700"/>
            </a:xfrm>
            <a:prstGeom prst="rect">
              <a:avLst/>
            </a:prstGeom>
            <a:solidFill>
              <a:srgbClr val="3AC09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Partner with account to uncover problem statements. Both known and unknown. 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7" name="Google Shape;387;p53"/>
            <p:cNvSpPr/>
            <p:nvPr/>
          </p:nvSpPr>
          <p:spPr>
            <a:xfrm>
              <a:off x="3798075" y="775532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3AC0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Understand Goals and Pain Points</a:t>
              </a:r>
              <a:endParaRPr b="1" sz="900">
                <a:solidFill>
                  <a:srgbClr val="FFFFFF"/>
                </a:solidFill>
              </a:endParaRPr>
            </a:p>
          </p:txBody>
        </p:sp>
      </p:grpSp>
      <p:grpSp>
        <p:nvGrpSpPr>
          <p:cNvPr id="388" name="Google Shape;388;p53"/>
          <p:cNvGrpSpPr/>
          <p:nvPr/>
        </p:nvGrpSpPr>
        <p:grpSpPr>
          <a:xfrm>
            <a:off x="4998550" y="2302015"/>
            <a:ext cx="1332300" cy="914700"/>
            <a:chOff x="2465775" y="2071477"/>
            <a:chExt cx="1332300" cy="914700"/>
          </a:xfrm>
        </p:grpSpPr>
        <p:sp>
          <p:nvSpPr>
            <p:cNvPr id="389" name="Google Shape;389;p53"/>
            <p:cNvSpPr/>
            <p:nvPr/>
          </p:nvSpPr>
          <p:spPr>
            <a:xfrm>
              <a:off x="2465775" y="2356477"/>
              <a:ext cx="1332300" cy="629700"/>
            </a:xfrm>
            <a:prstGeom prst="rect">
              <a:avLst/>
            </a:prstGeom>
            <a:solidFill>
              <a:srgbClr val="3AC09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Through regular touchpoints and EBRs, report on value. 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0" name="Google Shape;390;p53"/>
            <p:cNvSpPr/>
            <p:nvPr/>
          </p:nvSpPr>
          <p:spPr>
            <a:xfrm>
              <a:off x="24657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3AC0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Report on Value</a:t>
              </a:r>
              <a:endParaRPr b="1" sz="900">
                <a:solidFill>
                  <a:srgbClr val="FFFFFF"/>
                </a:solidFill>
              </a:endParaRPr>
            </a:p>
          </p:txBody>
        </p:sp>
      </p:grpSp>
      <p:grpSp>
        <p:nvGrpSpPr>
          <p:cNvPr id="391" name="Google Shape;391;p53"/>
          <p:cNvGrpSpPr/>
          <p:nvPr/>
        </p:nvGrpSpPr>
        <p:grpSpPr>
          <a:xfrm>
            <a:off x="6330850" y="3604340"/>
            <a:ext cx="1332300" cy="951011"/>
            <a:chOff x="3798075" y="3373802"/>
            <a:chExt cx="1332300" cy="951011"/>
          </a:xfrm>
        </p:grpSpPr>
        <p:sp>
          <p:nvSpPr>
            <p:cNvPr id="392" name="Google Shape;392;p53"/>
            <p:cNvSpPr/>
            <p:nvPr/>
          </p:nvSpPr>
          <p:spPr>
            <a:xfrm>
              <a:off x="3798075" y="3658813"/>
              <a:ext cx="1332300" cy="666000"/>
            </a:xfrm>
            <a:prstGeom prst="rect">
              <a:avLst/>
            </a:prstGeom>
            <a:solidFill>
              <a:srgbClr val="3AC09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en" sz="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Drive plans to completion and uncover value and outcomes.</a:t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 Share any product enhancements. </a:t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3" name="Google Shape;393;p53"/>
            <p:cNvSpPr/>
            <p:nvPr/>
          </p:nvSpPr>
          <p:spPr>
            <a:xfrm>
              <a:off x="3798075" y="3373802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3AC0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Deliver Value</a:t>
              </a:r>
              <a:endParaRPr b="1" sz="900">
                <a:solidFill>
                  <a:srgbClr val="FFFFFF"/>
                </a:solidFill>
              </a:endParaRPr>
            </a:p>
          </p:txBody>
        </p:sp>
      </p:grpSp>
      <p:pic>
        <p:nvPicPr>
          <p:cNvPr id="394" name="Google Shape;39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900" y="185150"/>
            <a:ext cx="1180600" cy="20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p53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396" name="Google Shape;396;p53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3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C093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4"/>
          <p:cNvSpPr txBox="1"/>
          <p:nvPr>
            <p:ph type="ctrTitle"/>
          </p:nvPr>
        </p:nvSpPr>
        <p:spPr>
          <a:xfrm>
            <a:off x="2360725" y="1827000"/>
            <a:ext cx="5698500" cy="118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Roboto Light"/>
                <a:ea typeface="Roboto Light"/>
                <a:cs typeface="Roboto Light"/>
                <a:sym typeface="Roboto Light"/>
              </a:rPr>
              <a:t>   Questions ?</a:t>
            </a:r>
            <a:endParaRPr sz="51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03" name="Google Shape;40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900" y="160550"/>
            <a:ext cx="1180600" cy="225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54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405" name="Google Shape;405;p54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3AC09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4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C093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5"/>
          <p:cNvSpPr txBox="1"/>
          <p:nvPr>
            <p:ph type="ctrTitle"/>
          </p:nvPr>
        </p:nvSpPr>
        <p:spPr>
          <a:xfrm>
            <a:off x="801050" y="1777725"/>
            <a:ext cx="3888600" cy="11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Roboto Light"/>
                <a:ea typeface="Roboto Light"/>
                <a:cs typeface="Roboto Light"/>
                <a:sym typeface="Roboto Light"/>
              </a:rPr>
              <a:t>A </a:t>
            </a:r>
            <a:r>
              <a:rPr lang="en" sz="5100">
                <a:latin typeface="Roboto Light"/>
                <a:ea typeface="Roboto Light"/>
                <a:cs typeface="Roboto Light"/>
                <a:sym typeface="Roboto Light"/>
              </a:rPr>
              <a:t>Surprise</a:t>
            </a:r>
            <a:r>
              <a:rPr lang="en" sz="5100">
                <a:latin typeface="Roboto Light"/>
                <a:ea typeface="Roboto Light"/>
                <a:cs typeface="Roboto Light"/>
                <a:sym typeface="Roboto Light"/>
              </a:rPr>
              <a:t> Giveaway!</a:t>
            </a:r>
            <a:endParaRPr sz="51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12" name="Google Shape;41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900" y="160550"/>
            <a:ext cx="1180600" cy="225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55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414" name="Google Shape;414;p55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3AC09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5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pic>
        <p:nvPicPr>
          <p:cNvPr id="416" name="Google Shape;41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975" y="538921"/>
            <a:ext cx="2923421" cy="406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C093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6"/>
          <p:cNvSpPr txBox="1"/>
          <p:nvPr>
            <p:ph type="ctrTitle"/>
          </p:nvPr>
        </p:nvSpPr>
        <p:spPr>
          <a:xfrm>
            <a:off x="1843200" y="1979400"/>
            <a:ext cx="5588700" cy="11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Roboto Light"/>
                <a:ea typeface="Roboto Light"/>
                <a:cs typeface="Roboto Light"/>
                <a:sym typeface="Roboto Light"/>
              </a:rPr>
              <a:t>Thank You!</a:t>
            </a:r>
            <a:endParaRPr sz="51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22" name="Google Shape;42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900" y="160550"/>
            <a:ext cx="1180600" cy="225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" name="Google Shape;423;p56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424" name="Google Shape;424;p56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3AC09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6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9"/>
          <p:cNvSpPr txBox="1"/>
          <p:nvPr>
            <p:ph type="ctrTitle"/>
          </p:nvPr>
        </p:nvSpPr>
        <p:spPr>
          <a:xfrm>
            <a:off x="536600" y="1634550"/>
            <a:ext cx="3147000" cy="118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AC093"/>
                </a:solidFill>
                <a:latin typeface="Roboto Light"/>
                <a:ea typeface="Roboto Light"/>
                <a:cs typeface="Roboto Light"/>
                <a:sym typeface="Roboto Light"/>
              </a:rPr>
              <a:t>Agenda</a:t>
            </a:r>
            <a:endParaRPr sz="4800">
              <a:solidFill>
                <a:srgbClr val="3AC09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6" name="Google Shape;186;p39"/>
          <p:cNvSpPr txBox="1"/>
          <p:nvPr/>
        </p:nvSpPr>
        <p:spPr>
          <a:xfrm>
            <a:off x="4421950" y="1816175"/>
            <a:ext cx="3892800" cy="1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AC093"/>
              </a:buClr>
              <a:buSzPts val="1700"/>
              <a:buFont typeface="Roboto Light"/>
              <a:buChar char="●"/>
            </a:pPr>
            <a:r>
              <a:rPr lang="en" sz="17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Who am I?</a:t>
            </a:r>
            <a:endParaRPr sz="17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700"/>
              <a:buFont typeface="Roboto Light"/>
              <a:buChar char="●"/>
            </a:pPr>
            <a:r>
              <a:rPr lang="en" sz="17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What is Customer Success?</a:t>
            </a:r>
            <a:endParaRPr sz="17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700"/>
              <a:buFont typeface="Roboto Light"/>
              <a:buChar char="●"/>
            </a:pPr>
            <a:r>
              <a:rPr lang="en" sz="17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What has changed?</a:t>
            </a:r>
            <a:endParaRPr sz="17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7" name="Google Shape;1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900" y="185150"/>
            <a:ext cx="1180600" cy="20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39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189" name="Google Shape;189;p39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9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0"/>
          <p:cNvSpPr txBox="1"/>
          <p:nvPr>
            <p:ph type="ctrTitle"/>
          </p:nvPr>
        </p:nvSpPr>
        <p:spPr>
          <a:xfrm>
            <a:off x="408750" y="1634550"/>
            <a:ext cx="3147000" cy="118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AC093"/>
                </a:solidFill>
                <a:latin typeface="Roboto Light"/>
                <a:ea typeface="Roboto Light"/>
                <a:cs typeface="Roboto Light"/>
                <a:sym typeface="Roboto Light"/>
              </a:rPr>
              <a:t>About Me</a:t>
            </a:r>
            <a:endParaRPr sz="4800">
              <a:solidFill>
                <a:srgbClr val="3AC09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7" name="Google Shape;197;p40"/>
          <p:cNvSpPr txBox="1"/>
          <p:nvPr/>
        </p:nvSpPr>
        <p:spPr>
          <a:xfrm>
            <a:off x="3458000" y="1176100"/>
            <a:ext cx="57312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6850" lvl="0" marL="40005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AC093"/>
              </a:buClr>
              <a:buSzPts val="1300"/>
              <a:buFont typeface="Roboto Light"/>
              <a:buChar char="●"/>
            </a:pPr>
            <a:r>
              <a:rPr lang="en" sz="13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Senior VP of CS and Fractional COO</a:t>
            </a:r>
            <a:endParaRPr sz="13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9685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300"/>
              <a:buFont typeface="Roboto Light"/>
              <a:buChar char="●"/>
            </a:pPr>
            <a:r>
              <a:rPr lang="en" sz="13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 love startups! I've been part of 9!</a:t>
            </a:r>
            <a:endParaRPr sz="13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9685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300"/>
              <a:buFont typeface="Roboto Light"/>
              <a:buChar char="●"/>
            </a:pPr>
            <a:r>
              <a:rPr lang="en" sz="13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Customer Success is not just my career, it's my hobby and passion!</a:t>
            </a:r>
            <a:endParaRPr sz="13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9685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300"/>
              <a:buFont typeface="Roboto Light"/>
              <a:buChar char="●"/>
            </a:pPr>
            <a:r>
              <a:rPr lang="en" sz="13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4 exits and a couple of failed startups</a:t>
            </a:r>
            <a:endParaRPr sz="13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9685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300"/>
              <a:buFont typeface="Roboto Light"/>
              <a:buChar char="●"/>
            </a:pPr>
            <a:r>
              <a:rPr lang="en" sz="13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Alumni of Lending Club (unicorn), HelloSign (acquired by Dropbox)</a:t>
            </a:r>
            <a:endParaRPr sz="13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9685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300"/>
              <a:buFont typeface="Roboto Light"/>
              <a:buChar char="●"/>
            </a:pPr>
            <a:r>
              <a:rPr lang="en" sz="13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SuccessHacker Top 25 Customer Success Influencer for 2021 &amp; 2022</a:t>
            </a:r>
            <a:endParaRPr sz="13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9685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300"/>
              <a:buFont typeface="Roboto Light"/>
              <a:buChar char="●"/>
            </a:pPr>
            <a:r>
              <a:rPr lang="en" sz="13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Featured in four books talking about Customer Success</a:t>
            </a:r>
            <a:endParaRPr sz="13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9685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C093"/>
              </a:buClr>
              <a:buSzPts val="1300"/>
              <a:buFont typeface="Roboto Light"/>
              <a:buChar char="●"/>
            </a:pPr>
            <a:r>
              <a:rPr lang="en" sz="13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Avid hiker, mountain biker, documentary nerd, bad dad joke master</a:t>
            </a:r>
            <a:endParaRPr sz="13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8" name="Google Shape;19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900" y="185150"/>
            <a:ext cx="1180600" cy="20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40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200" name="Google Shape;200;p40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0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6EDC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1"/>
          <p:cNvPicPr preferRelativeResize="0"/>
          <p:nvPr/>
        </p:nvPicPr>
        <p:blipFill rotWithShape="1">
          <a:blip r:embed="rId4">
            <a:alphaModFix/>
          </a:blip>
          <a:srcRect b="0" l="12367" r="12359" t="0"/>
          <a:stretch/>
        </p:blipFill>
        <p:spPr>
          <a:xfrm>
            <a:off x="396525" y="389850"/>
            <a:ext cx="2455800" cy="2415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08" name="Google Shape;208;p41"/>
          <p:cNvPicPr preferRelativeResize="0"/>
          <p:nvPr/>
        </p:nvPicPr>
        <p:blipFill rotWithShape="1">
          <a:blip r:embed="rId5">
            <a:alphaModFix/>
          </a:blip>
          <a:srcRect b="0" l="2901" r="2910" t="0"/>
          <a:stretch/>
        </p:blipFill>
        <p:spPr>
          <a:xfrm>
            <a:off x="2994683" y="446794"/>
            <a:ext cx="3289500" cy="2301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09" name="Google Shape;209;p41"/>
          <p:cNvPicPr preferRelativeResize="0"/>
          <p:nvPr/>
        </p:nvPicPr>
        <p:blipFill rotWithShape="1">
          <a:blip r:embed="rId6">
            <a:alphaModFix/>
          </a:blip>
          <a:srcRect b="1183" l="3167" r="4760" t="24818"/>
          <a:stretch/>
        </p:blipFill>
        <p:spPr>
          <a:xfrm>
            <a:off x="6426385" y="447935"/>
            <a:ext cx="2321100" cy="2301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10" name="Google Shape;210;p41"/>
          <p:cNvPicPr preferRelativeResize="0"/>
          <p:nvPr/>
        </p:nvPicPr>
        <p:blipFill rotWithShape="1">
          <a:blip r:embed="rId7">
            <a:alphaModFix/>
          </a:blip>
          <a:srcRect b="2464" l="3641" r="1517" t="7266"/>
          <a:stretch/>
        </p:blipFill>
        <p:spPr>
          <a:xfrm>
            <a:off x="5071175" y="2867543"/>
            <a:ext cx="2606400" cy="188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11" name="Google Shape;211;p41"/>
          <p:cNvPicPr preferRelativeResize="0"/>
          <p:nvPr/>
        </p:nvPicPr>
        <p:blipFill rotWithShape="1">
          <a:blip r:embed="rId8">
            <a:alphaModFix/>
          </a:blip>
          <a:srcRect b="2024" l="1625" r="1634" t="2015"/>
          <a:stretch/>
        </p:blipFill>
        <p:spPr>
          <a:xfrm>
            <a:off x="1333276" y="2867543"/>
            <a:ext cx="3609000" cy="188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12" name="Google Shape;212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900" y="185150"/>
            <a:ext cx="1180600" cy="20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41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214" name="Google Shape;214;p41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1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C093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2"/>
          <p:cNvPicPr preferRelativeResize="0"/>
          <p:nvPr/>
        </p:nvPicPr>
        <p:blipFill rotWithShape="1">
          <a:blip r:embed="rId3">
            <a:alphaModFix/>
          </a:blip>
          <a:srcRect b="0" l="252" r="252" t="0"/>
          <a:stretch/>
        </p:blipFill>
        <p:spPr>
          <a:xfrm>
            <a:off x="293250" y="267159"/>
            <a:ext cx="3455400" cy="2304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1" name="Google Shape;221;p42"/>
          <p:cNvPicPr preferRelativeResize="0"/>
          <p:nvPr/>
        </p:nvPicPr>
        <p:blipFill rotWithShape="1">
          <a:blip r:embed="rId4">
            <a:alphaModFix/>
          </a:blip>
          <a:srcRect b="1681" l="1681" r="1690" t="1690"/>
          <a:stretch/>
        </p:blipFill>
        <p:spPr>
          <a:xfrm>
            <a:off x="2234814" y="1654686"/>
            <a:ext cx="4556700" cy="30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2" name="Google Shape;222;p42"/>
          <p:cNvPicPr preferRelativeResize="0"/>
          <p:nvPr/>
        </p:nvPicPr>
        <p:blipFill rotWithShape="1">
          <a:blip r:embed="rId5">
            <a:alphaModFix/>
          </a:blip>
          <a:srcRect b="0" l="-1530" r="4026" t="2496"/>
          <a:stretch/>
        </p:blipFill>
        <p:spPr>
          <a:xfrm>
            <a:off x="5971875" y="594050"/>
            <a:ext cx="2869200" cy="2869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3" name="Google Shape;22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7900" y="160550"/>
            <a:ext cx="1180600" cy="225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42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225" name="Google Shape;225;p42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3AC09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2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C093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/>
          <p:nvPr>
            <p:ph type="ctrTitle"/>
          </p:nvPr>
        </p:nvSpPr>
        <p:spPr>
          <a:xfrm>
            <a:off x="311700" y="1948625"/>
            <a:ext cx="8520600" cy="92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>
                <a:latin typeface="Roboto Light"/>
                <a:ea typeface="Roboto Light"/>
                <a:cs typeface="Roboto Light"/>
                <a:sym typeface="Roboto Light"/>
              </a:rPr>
              <a:t>WARNING: text heavy slides </a:t>
            </a:r>
            <a:endParaRPr sz="365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2" name="Google Shape;2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900" y="160550"/>
            <a:ext cx="1180600" cy="225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43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234" name="Google Shape;234;p43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3AC09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3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4"/>
          <p:cNvSpPr txBox="1"/>
          <p:nvPr/>
        </p:nvSpPr>
        <p:spPr>
          <a:xfrm>
            <a:off x="97775" y="1142250"/>
            <a:ext cx="85950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Customer Success, or the success of a customer is owned by the entire company and is achieved when customers realize their desired outcome through their interactions with your company, tool, or service.</a:t>
            </a:r>
            <a:endParaRPr sz="15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Customer Success Management is a department within an organization that orchestrates certain activities to help customers achieve success again and again and again. </a:t>
            </a:r>
            <a:endParaRPr sz="1500">
              <a:solidFill>
                <a:srgbClr val="156ED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Customer Success Management is meaningless, unless the company is bought into the value of making the “right” customers successful. 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" name="Google Shape;242;p44"/>
          <p:cNvSpPr txBox="1"/>
          <p:nvPr/>
        </p:nvSpPr>
        <p:spPr>
          <a:xfrm>
            <a:off x="618300" y="144400"/>
            <a:ext cx="790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AC093"/>
                </a:solidFill>
                <a:latin typeface="Roboto Medium"/>
                <a:ea typeface="Roboto Medium"/>
                <a:cs typeface="Roboto Medium"/>
                <a:sym typeface="Roboto Medium"/>
              </a:rPr>
              <a:t>Level Setting on Customer Success</a:t>
            </a:r>
            <a:endParaRPr sz="2600">
              <a:solidFill>
                <a:srgbClr val="3AC09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43" name="Google Shape;24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900" y="185150"/>
            <a:ext cx="1180600" cy="20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44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245" name="Google Shape;245;p44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4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5"/>
          <p:cNvSpPr txBox="1"/>
          <p:nvPr/>
        </p:nvSpPr>
        <p:spPr>
          <a:xfrm>
            <a:off x="318500" y="1173100"/>
            <a:ext cx="8525700" cy="3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23850" lvl="0" marL="914400" rtl="0" algn="l"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Decreasing time to value</a:t>
            </a:r>
            <a:endParaRPr sz="15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Increase LTV of customer base</a:t>
            </a:r>
            <a:endParaRPr sz="1500">
              <a:solidFill>
                <a:srgbClr val="156ED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Key players in the “land and expand” motion</a:t>
            </a:r>
            <a:endParaRPr sz="1500">
              <a:solidFill>
                <a:srgbClr val="156ED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914400" rtl="0" algn="l"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Building out value cycles in partnership with customers, developing ROI, proactively managing relationship.</a:t>
            </a:r>
            <a:endParaRPr sz="1500"/>
          </a:p>
          <a:p>
            <a:pPr indent="-323850" lvl="0" marL="914400" rtl="0" algn="l"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Drive stickiness through increasing adoption</a:t>
            </a:r>
            <a:endParaRPr sz="15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914400" rtl="0" algn="l"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Building key and strategic relationships</a:t>
            </a:r>
            <a:endParaRPr sz="15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Create external advocates. References, case studies, webinars participants and so on. </a:t>
            </a:r>
            <a:endParaRPr sz="1500">
              <a:solidFill>
                <a:srgbClr val="156ED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AC093"/>
              </a:buClr>
              <a:buSzPts val="1500"/>
              <a:buFont typeface="Roboto Light"/>
              <a:buChar char="➔"/>
            </a:pPr>
            <a:r>
              <a:rPr lang="en" sz="15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Advise on “right fit customers”, product features.</a:t>
            </a:r>
            <a:endParaRPr sz="15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3" name="Google Shape;25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7900" y="185150"/>
            <a:ext cx="1180600" cy="20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45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255" name="Google Shape;255;p45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5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57" name="Google Shape;257;p45"/>
          <p:cNvSpPr txBox="1"/>
          <p:nvPr/>
        </p:nvSpPr>
        <p:spPr>
          <a:xfrm>
            <a:off x="618300" y="96250"/>
            <a:ext cx="790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AC093"/>
                </a:solidFill>
                <a:latin typeface="Roboto Medium"/>
                <a:ea typeface="Roboto Medium"/>
                <a:cs typeface="Roboto Medium"/>
                <a:sym typeface="Roboto Medium"/>
              </a:rPr>
              <a:t>What does a CSM do?</a:t>
            </a:r>
            <a:endParaRPr sz="2600">
              <a:solidFill>
                <a:srgbClr val="3AC09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6"/>
          <p:cNvSpPr txBox="1"/>
          <p:nvPr/>
        </p:nvSpPr>
        <p:spPr>
          <a:xfrm>
            <a:off x="618300" y="1198175"/>
            <a:ext cx="79074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-</a:t>
            </a:r>
            <a:endParaRPr sz="13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4" name="Google Shape;264;p46"/>
          <p:cNvSpPr txBox="1"/>
          <p:nvPr/>
        </p:nvSpPr>
        <p:spPr>
          <a:xfrm>
            <a:off x="618300" y="96250"/>
            <a:ext cx="790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AC093"/>
                </a:solidFill>
                <a:latin typeface="Roboto Medium"/>
                <a:ea typeface="Roboto Medium"/>
                <a:cs typeface="Roboto Medium"/>
                <a:sym typeface="Roboto Medium"/>
              </a:rPr>
              <a:t>What does a CSM do?</a:t>
            </a:r>
            <a:endParaRPr sz="2600">
              <a:solidFill>
                <a:srgbClr val="3AC09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65" name="Google Shape;26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013" y="1068200"/>
            <a:ext cx="7268400" cy="3634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66" name="Google Shape;26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7900" y="185150"/>
            <a:ext cx="1180600" cy="209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46"/>
          <p:cNvGrpSpPr/>
          <p:nvPr/>
        </p:nvGrpSpPr>
        <p:grpSpPr>
          <a:xfrm>
            <a:off x="-76200" y="4760000"/>
            <a:ext cx="6527100" cy="398700"/>
            <a:chOff x="-76200" y="4760000"/>
            <a:chExt cx="6527100" cy="398700"/>
          </a:xfrm>
        </p:grpSpPr>
        <p:sp>
          <p:nvSpPr>
            <p:cNvPr id="268" name="Google Shape;268;p46"/>
            <p:cNvSpPr/>
            <p:nvPr/>
          </p:nvSpPr>
          <p:spPr>
            <a:xfrm>
              <a:off x="-76200" y="4760000"/>
              <a:ext cx="6527100" cy="398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6"/>
            <p:cNvSpPr txBox="1"/>
            <p:nvPr/>
          </p:nvSpPr>
          <p:spPr>
            <a:xfrm>
              <a:off x="150375" y="4790000"/>
              <a:ext cx="433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3D3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What new skills are needed in Customer Success?</a:t>
              </a:r>
              <a:endParaRPr sz="1000">
                <a:solidFill>
                  <a:srgbClr val="003D35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wiftly">
  <a:themeElements>
    <a:clrScheme name="Simple Light">
      <a:dk1>
        <a:srgbClr val="131E27"/>
      </a:dk1>
      <a:lt1>
        <a:srgbClr val="FFFFFF"/>
      </a:lt1>
      <a:dk2>
        <a:srgbClr val="00A1DF"/>
      </a:dk2>
      <a:lt2>
        <a:srgbClr val="F7F7F7"/>
      </a:lt2>
      <a:accent1>
        <a:srgbClr val="FF9E16"/>
      </a:accent1>
      <a:accent2>
        <a:srgbClr val="888888"/>
      </a:accent2>
      <a:accent3>
        <a:srgbClr val="C4C4C4"/>
      </a:accent3>
      <a:accent4>
        <a:srgbClr val="EBEBEB"/>
      </a:accent4>
      <a:accent5>
        <a:srgbClr val="525F66"/>
      </a:accent5>
      <a:accent6>
        <a:srgbClr val="222C33"/>
      </a:accent6>
      <a:hlink>
        <a:srgbClr val="FF9E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