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3"/>
  </p:notesMasterIdLst>
  <p:sldIdLst>
    <p:sldId id="256" r:id="rId3"/>
    <p:sldId id="307" r:id="rId4"/>
    <p:sldId id="320" r:id="rId5"/>
    <p:sldId id="312" r:id="rId6"/>
    <p:sldId id="322" r:id="rId7"/>
    <p:sldId id="323" r:id="rId8"/>
    <p:sldId id="317" r:id="rId9"/>
    <p:sldId id="325" r:id="rId10"/>
    <p:sldId id="326" r:id="rId11"/>
    <p:sldId id="305" r:id="rId12"/>
  </p:sldIdLst>
  <p:sldSz cx="9144000" cy="5143500" type="screen16x9"/>
  <p:notesSz cx="6858000" cy="9144000"/>
  <p:embeddedFontLst>
    <p:embeddedFont>
      <p:font typeface="Barlow" pitchFamily="2" charset="77"/>
      <p:regular r:id="rId14"/>
      <p:bold r:id="rId15"/>
      <p:italic r:id="rId16"/>
      <p:boldItalic r:id="rId17"/>
    </p:embeddedFont>
    <p:embeddedFont>
      <p:font typeface="Barlow Semi Condensed"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Nunito Sans" pitchFamily="2"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A880B4-6DCD-4889-8975-BF5BD1CDC971}">
  <a:tblStyle styleId="{2CA880B4-6DCD-4889-8975-BF5BD1CDC97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EE"/>
          </a:solidFill>
        </a:fill>
      </a:tcStyle>
    </a:wholeTbl>
    <a:band1H>
      <a:tcTxStyle/>
      <a:tcStyle>
        <a:tcBdr/>
        <a:fill>
          <a:solidFill>
            <a:srgbClr val="CCD3DC"/>
          </a:solidFill>
        </a:fill>
      </a:tcStyle>
    </a:band1H>
    <a:band2H>
      <a:tcTxStyle/>
      <a:tcStyle>
        <a:tcBdr/>
      </a:tcStyle>
    </a:band2H>
    <a:band1V>
      <a:tcTxStyle/>
      <a:tcStyle>
        <a:tcBdr/>
        <a:fill>
          <a:solidFill>
            <a:srgbClr val="CCD3D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70128"/>
  </p:normalViewPr>
  <p:slideViewPr>
    <p:cSldViewPr snapToGrid="0">
      <p:cViewPr varScale="1">
        <p:scale>
          <a:sx n="92" d="100"/>
          <a:sy n="92" d="100"/>
        </p:scale>
        <p:origin x="212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c93f7c701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gec93f7c701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eb937b7eb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eeb937b7eb_2_2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3" name="Google Shape;373;geeb937b7eb_2_2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extLst>
      <p:ext uri="{BB962C8B-B14F-4D97-AF65-F5344CB8AC3E}">
        <p14:creationId xmlns:p14="http://schemas.microsoft.com/office/powerpoint/2010/main" val="7486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eb937b7eb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eeb937b7eb_2_2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3" name="Google Shape;373;geeb937b7eb_2_2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a:t>
            </a:fld>
            <a:endParaRPr/>
          </a:p>
        </p:txBody>
      </p:sp>
    </p:spTree>
    <p:extLst>
      <p:ext uri="{BB962C8B-B14F-4D97-AF65-F5344CB8AC3E}">
        <p14:creationId xmlns:p14="http://schemas.microsoft.com/office/powerpoint/2010/main" val="410894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eb937b7eb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eeb937b7eb_2_2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Customer Story:</a:t>
            </a:r>
          </a:p>
          <a:p>
            <a:pPr marL="171450" lvl="0" indent="-171450" algn="l" rtl="0">
              <a:lnSpc>
                <a:spcPct val="100000"/>
              </a:lnSpc>
              <a:spcBef>
                <a:spcPts val="0"/>
              </a:spcBef>
              <a:spcAft>
                <a:spcPts val="0"/>
              </a:spcAft>
              <a:buSzPts val="1400"/>
            </a:pPr>
            <a:r>
              <a:rPr lang="en-US" dirty="0"/>
              <a:t>Customer was an early-stage company, focused on what they thought their major value-driver was, reducing employee turnover</a:t>
            </a:r>
          </a:p>
          <a:p>
            <a:pPr marL="171450" lvl="0" indent="-171450" algn="l" rtl="0">
              <a:lnSpc>
                <a:spcPct val="100000"/>
              </a:lnSpc>
              <a:spcBef>
                <a:spcPts val="0"/>
              </a:spcBef>
              <a:spcAft>
                <a:spcPts val="0"/>
              </a:spcAft>
              <a:buSzPts val="1400"/>
            </a:pPr>
            <a:r>
              <a:rPr lang="en-US" dirty="0"/>
              <a:t>They were great at getting companies into their pilot program, but almost every customer churned after the pilot was over</a:t>
            </a:r>
          </a:p>
          <a:p>
            <a:pPr marL="171450" lvl="0" indent="-171450" algn="l" rtl="0">
              <a:lnSpc>
                <a:spcPct val="100000"/>
              </a:lnSpc>
              <a:spcBef>
                <a:spcPts val="0"/>
              </a:spcBef>
              <a:spcAft>
                <a:spcPts val="0"/>
              </a:spcAft>
              <a:buSzPts val="1400"/>
            </a:pPr>
            <a:r>
              <a:rPr lang="en-US" dirty="0"/>
              <a:t>We were hired to help figure out what was going on</a:t>
            </a:r>
          </a:p>
          <a:p>
            <a:pPr marL="171450" lvl="0" indent="-171450" algn="l" rtl="0">
              <a:lnSpc>
                <a:spcPct val="100000"/>
              </a:lnSpc>
              <a:spcBef>
                <a:spcPts val="0"/>
              </a:spcBef>
              <a:spcAft>
                <a:spcPts val="0"/>
              </a:spcAft>
              <a:buSzPts val="1400"/>
            </a:pPr>
            <a:r>
              <a:rPr lang="en-US" dirty="0"/>
              <a:t>When we interviewed their customers, we found that almost every client had a different reason for choosing the product initially</a:t>
            </a:r>
          </a:p>
          <a:p>
            <a:pPr marL="171450" lvl="0" indent="-171450" algn="l" rtl="0">
              <a:lnSpc>
                <a:spcPct val="100000"/>
              </a:lnSpc>
              <a:spcBef>
                <a:spcPts val="0"/>
              </a:spcBef>
              <a:spcAft>
                <a:spcPts val="0"/>
              </a:spcAft>
              <a:buSzPts val="1400"/>
            </a:pPr>
            <a:r>
              <a:rPr lang="en-US" dirty="0"/>
              <a:t>None of them chose it because they wanted to reduce turnover</a:t>
            </a:r>
          </a:p>
          <a:p>
            <a:pPr marL="171450" lvl="0" indent="-171450" algn="l" rtl="0">
              <a:lnSpc>
                <a:spcPct val="100000"/>
              </a:lnSpc>
              <a:spcBef>
                <a:spcPts val="0"/>
              </a:spcBef>
              <a:spcAft>
                <a:spcPts val="0"/>
              </a:spcAft>
              <a:buSzPts val="1400"/>
            </a:pPr>
            <a:r>
              <a:rPr lang="en-US" dirty="0"/>
              <a:t>The company’s messaging and measurements were wrong, which resulted in customers deciding they weren’t seeing enough value</a:t>
            </a:r>
          </a:p>
          <a:p>
            <a:pPr marL="171450" lvl="0" indent="-171450" algn="l" rtl="0">
              <a:lnSpc>
                <a:spcPct val="100000"/>
              </a:lnSpc>
              <a:spcBef>
                <a:spcPts val="0"/>
              </a:spcBef>
              <a:spcAft>
                <a:spcPts val="0"/>
              </a:spcAft>
              <a:buSzPts val="1400"/>
            </a:pPr>
            <a:endParaRPr lang="en-US" dirty="0"/>
          </a:p>
          <a:p>
            <a:pPr marL="0" lvl="0" indent="0" algn="l" rtl="0">
              <a:lnSpc>
                <a:spcPct val="100000"/>
              </a:lnSpc>
              <a:spcBef>
                <a:spcPts val="0"/>
              </a:spcBef>
              <a:spcAft>
                <a:spcPts val="0"/>
              </a:spcAft>
              <a:buSzPts val="1400"/>
              <a:buNone/>
            </a:pPr>
            <a:r>
              <a:rPr lang="en-US" dirty="0"/>
              <a:t>Segmenting customers by not only revenue but behavior and value helps to minimize this kind of mistake</a:t>
            </a:r>
          </a:p>
          <a:p>
            <a:pPr marL="0" lvl="0" indent="0" algn="l" rtl="0">
              <a:lnSpc>
                <a:spcPct val="100000"/>
              </a:lnSpc>
              <a:spcBef>
                <a:spcPts val="0"/>
              </a:spcBef>
              <a:spcAft>
                <a:spcPts val="0"/>
              </a:spcAft>
              <a:buSzPts val="1400"/>
              <a:buNone/>
            </a:pPr>
            <a:endParaRPr dirty="0"/>
          </a:p>
        </p:txBody>
      </p:sp>
      <p:sp>
        <p:nvSpPr>
          <p:cNvPr id="373" name="Google Shape;373;geeb937b7eb_2_2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extLst>
      <p:ext uri="{BB962C8B-B14F-4D97-AF65-F5344CB8AC3E}">
        <p14:creationId xmlns:p14="http://schemas.microsoft.com/office/powerpoint/2010/main" val="154005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b3deb4131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eb3deb4131_2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None/>
            </a:pPr>
            <a:r>
              <a:rPr lang="en-US" sz="1200" dirty="0">
                <a:latin typeface="Arial"/>
                <a:ea typeface="Arial"/>
                <a:cs typeface="Arial"/>
                <a:sym typeface="Arial"/>
              </a:rPr>
              <a:t>What is the X Factor?</a:t>
            </a:r>
          </a:p>
          <a:p>
            <a:pPr marL="171450" marR="0" lvl="0" indent="-171450" algn="l" rtl="0">
              <a:lnSpc>
                <a:spcPct val="100000"/>
              </a:lnSpc>
              <a:spcBef>
                <a:spcPts val="0"/>
              </a:spcBef>
              <a:spcAft>
                <a:spcPts val="0"/>
              </a:spcAft>
              <a:buClr>
                <a:schemeClr val="dk1"/>
              </a:buClr>
              <a:buSzPts val="1200"/>
              <a:buFont typeface="Arial"/>
              <a:buNone/>
            </a:pPr>
            <a:endParaRPr lang="en-US" sz="1200"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r>
              <a:rPr lang="en-US" sz="1200" dirty="0">
                <a:latin typeface="Arial"/>
                <a:ea typeface="Arial"/>
                <a:cs typeface="Arial"/>
                <a:sym typeface="Arial"/>
              </a:rPr>
              <a:t>It can be anything that creates a dimension to customer care that is different from revenue.</a:t>
            </a:r>
          </a:p>
          <a:p>
            <a:pPr marL="171450" marR="0" lvl="0" indent="-171450" algn="l" rtl="0">
              <a:lnSpc>
                <a:spcPct val="100000"/>
              </a:lnSpc>
              <a:spcBef>
                <a:spcPts val="0"/>
              </a:spcBef>
              <a:spcAft>
                <a:spcPts val="0"/>
              </a:spcAft>
              <a:buClr>
                <a:schemeClr val="dk1"/>
              </a:buClr>
              <a:buSzPts val="1200"/>
              <a:buFont typeface="Arial"/>
              <a:buNone/>
            </a:pPr>
            <a:r>
              <a:rPr lang="en-US" sz="1200" dirty="0">
                <a:latin typeface="Arial"/>
                <a:ea typeface="Arial"/>
                <a:cs typeface="Arial"/>
                <a:sym typeface="Arial"/>
              </a:rPr>
              <a:t>When working with our clients this has been everything:</a:t>
            </a:r>
          </a:p>
          <a:p>
            <a:pPr marL="171450" marR="0" lvl="0" indent="-171450" algn="l" rtl="0">
              <a:lnSpc>
                <a:spcPct val="100000"/>
              </a:lnSpc>
              <a:spcBef>
                <a:spcPts val="0"/>
              </a:spcBef>
              <a:spcAft>
                <a:spcPts val="0"/>
              </a:spcAft>
              <a:buClr>
                <a:schemeClr val="dk1"/>
              </a:buClr>
              <a:buSzPts val="1200"/>
            </a:pPr>
            <a:r>
              <a:rPr lang="en-US" sz="1200" dirty="0">
                <a:latin typeface="Arial"/>
                <a:ea typeface="Arial"/>
                <a:cs typeface="Arial"/>
                <a:sym typeface="Arial"/>
              </a:rPr>
              <a:t>Available whitespace</a:t>
            </a:r>
          </a:p>
          <a:p>
            <a:pPr marL="171450" marR="0" lvl="0" indent="-171450" algn="l" rtl="0">
              <a:lnSpc>
                <a:spcPct val="100000"/>
              </a:lnSpc>
              <a:spcBef>
                <a:spcPts val="0"/>
              </a:spcBef>
              <a:spcAft>
                <a:spcPts val="0"/>
              </a:spcAft>
              <a:buClr>
                <a:schemeClr val="dk1"/>
              </a:buClr>
              <a:buSzPts val="1200"/>
            </a:pPr>
            <a:r>
              <a:rPr lang="en-US" sz="1200" dirty="0">
                <a:latin typeface="Arial"/>
                <a:ea typeface="Arial"/>
                <a:cs typeface="Arial"/>
                <a:sym typeface="Arial"/>
              </a:rPr>
              <a:t>Complexity of integrations</a:t>
            </a:r>
          </a:p>
          <a:p>
            <a:pPr marL="171450" marR="0" lvl="0" indent="-171450" algn="l" rtl="0">
              <a:lnSpc>
                <a:spcPct val="100000"/>
              </a:lnSpc>
              <a:spcBef>
                <a:spcPts val="0"/>
              </a:spcBef>
              <a:spcAft>
                <a:spcPts val="0"/>
              </a:spcAft>
              <a:buClr>
                <a:schemeClr val="dk1"/>
              </a:buClr>
              <a:buSzPts val="1200"/>
            </a:pPr>
            <a:r>
              <a:rPr lang="en-US" sz="1200" dirty="0">
                <a:latin typeface="Arial"/>
                <a:ea typeface="Arial"/>
                <a:cs typeface="Arial"/>
                <a:sym typeface="Arial"/>
              </a:rPr>
              <a:t>Vertical</a:t>
            </a:r>
          </a:p>
          <a:p>
            <a:pPr marL="171450" marR="0" lvl="0" indent="-171450" algn="l" rtl="0">
              <a:lnSpc>
                <a:spcPct val="100000"/>
              </a:lnSpc>
              <a:spcBef>
                <a:spcPts val="0"/>
              </a:spcBef>
              <a:spcAft>
                <a:spcPts val="0"/>
              </a:spcAft>
              <a:buClr>
                <a:schemeClr val="dk1"/>
              </a:buClr>
              <a:buSzPts val="1200"/>
            </a:pPr>
            <a:r>
              <a:rPr lang="en-US" sz="1200" dirty="0">
                <a:latin typeface="Arial"/>
                <a:ea typeface="Arial"/>
                <a:cs typeface="Arial"/>
                <a:sym typeface="Arial"/>
              </a:rPr>
              <a:t>Geography</a:t>
            </a:r>
          </a:p>
          <a:p>
            <a:pPr marL="171450" marR="0" lvl="0" indent="-171450" algn="l" rtl="0">
              <a:lnSpc>
                <a:spcPct val="100000"/>
              </a:lnSpc>
              <a:spcBef>
                <a:spcPts val="0"/>
              </a:spcBef>
              <a:spcAft>
                <a:spcPts val="0"/>
              </a:spcAft>
              <a:buClr>
                <a:schemeClr val="dk1"/>
              </a:buClr>
              <a:buSzPts val="1200"/>
            </a:pPr>
            <a:r>
              <a:rPr lang="en-US" sz="1200" dirty="0">
                <a:latin typeface="Arial"/>
                <a:ea typeface="Arial"/>
                <a:cs typeface="Arial"/>
                <a:sym typeface="Arial"/>
              </a:rPr>
              <a:t>Level of technical expertise</a:t>
            </a:r>
          </a:p>
          <a:p>
            <a:pPr marL="171450" marR="0" lvl="0" indent="-171450" algn="l" rtl="0">
              <a:lnSpc>
                <a:spcPct val="100000"/>
              </a:lnSpc>
              <a:spcBef>
                <a:spcPts val="0"/>
              </a:spcBef>
              <a:spcAft>
                <a:spcPts val="0"/>
              </a:spcAft>
              <a:buClr>
                <a:schemeClr val="dk1"/>
              </a:buClr>
              <a:buSzPts val="1200"/>
            </a:pPr>
            <a:r>
              <a:rPr lang="en-US" sz="1200" dirty="0">
                <a:latin typeface="Arial"/>
                <a:ea typeface="Arial"/>
                <a:cs typeface="Arial"/>
                <a:sym typeface="Arial"/>
              </a:rPr>
              <a:t>Dedicated resource</a:t>
            </a:r>
          </a:p>
          <a:p>
            <a:pPr marL="171450" marR="0" lvl="0" indent="-171450" algn="l" rtl="0">
              <a:lnSpc>
                <a:spcPct val="100000"/>
              </a:lnSpc>
              <a:spcBef>
                <a:spcPts val="0"/>
              </a:spcBef>
              <a:spcAft>
                <a:spcPts val="0"/>
              </a:spcAft>
              <a:buClr>
                <a:schemeClr val="dk1"/>
              </a:buClr>
              <a:buSzPts val="1200"/>
            </a:pPr>
            <a:endParaRPr lang="en-US" sz="12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None/>
            </a:pPr>
            <a:r>
              <a:rPr lang="en-US" sz="1200" dirty="0">
                <a:latin typeface="Arial"/>
                <a:ea typeface="Arial"/>
                <a:cs typeface="Arial"/>
                <a:sym typeface="Arial"/>
              </a:rPr>
              <a:t>It is whatever FOR YOUR COMAPANY makes customers behave differently and need a different level of help.</a:t>
            </a:r>
          </a:p>
          <a:p>
            <a:pPr marL="0" marR="0" lvl="0" indent="0" algn="l" rtl="0">
              <a:lnSpc>
                <a:spcPct val="100000"/>
              </a:lnSpc>
              <a:spcBef>
                <a:spcPts val="0"/>
              </a:spcBef>
              <a:spcAft>
                <a:spcPts val="0"/>
              </a:spcAft>
              <a:buClr>
                <a:schemeClr val="dk1"/>
              </a:buClr>
              <a:buSzPts val="1200"/>
              <a:buNone/>
            </a:pPr>
            <a:endParaRPr lang="en-US" sz="1200" dirty="0">
              <a:latin typeface="Arial"/>
              <a:ea typeface="Arial"/>
              <a:cs typeface="Arial"/>
              <a:sym typeface="Arial"/>
            </a:endParaRPr>
          </a:p>
        </p:txBody>
      </p:sp>
      <p:sp>
        <p:nvSpPr>
          <p:cNvPr id="260" name="Google Shape;260;geb3deb4131_2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extLst>
      <p:ext uri="{BB962C8B-B14F-4D97-AF65-F5344CB8AC3E}">
        <p14:creationId xmlns:p14="http://schemas.microsoft.com/office/powerpoint/2010/main" val="187290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b3deb4131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eb3deb4131_2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1" dirty="0"/>
              <a:t>Company:</a:t>
            </a:r>
          </a:p>
          <a:p>
            <a:pPr marL="0" lvl="0" indent="0" algn="l" rtl="0">
              <a:spcBef>
                <a:spcPts val="0"/>
              </a:spcBef>
              <a:spcAft>
                <a:spcPts val="0"/>
              </a:spcAft>
              <a:buNone/>
            </a:pPr>
            <a:r>
              <a:rPr lang="en-US" sz="1400" dirty="0"/>
              <a:t>Mature</a:t>
            </a:r>
          </a:p>
          <a:p>
            <a:pPr marL="0" lvl="0" indent="0" algn="l" rtl="0">
              <a:spcBef>
                <a:spcPts val="0"/>
              </a:spcBef>
              <a:spcAft>
                <a:spcPts val="0"/>
              </a:spcAft>
              <a:buNone/>
            </a:pPr>
            <a:r>
              <a:rPr lang="en-US" sz="1400" dirty="0"/>
              <a:t>Customers are Major Consumer Brands (Proctor &amp; Gamble, Nestle)</a:t>
            </a:r>
          </a:p>
          <a:p>
            <a:pPr marL="0" lvl="0" indent="0" algn="l" rtl="0">
              <a:spcBef>
                <a:spcPts val="0"/>
              </a:spcBef>
              <a:spcAft>
                <a:spcPts val="0"/>
              </a:spcAft>
              <a:buNone/>
            </a:pPr>
            <a:r>
              <a:rPr lang="en-US" sz="1400" dirty="0"/>
              <a:t>Price Point is High with Wide Variation ($100k - $1.5M ARR)</a:t>
            </a:r>
          </a:p>
          <a:p>
            <a:pPr marL="0" lvl="0" indent="0" algn="l" rtl="0">
              <a:spcBef>
                <a:spcPts val="0"/>
              </a:spcBef>
              <a:spcAft>
                <a:spcPts val="0"/>
              </a:spcAft>
              <a:buNone/>
            </a:pPr>
            <a:r>
              <a:rPr lang="en-US" sz="1400" dirty="0"/>
              <a:t>High-Touch Program with major focus on expansion</a:t>
            </a:r>
          </a:p>
          <a:p>
            <a:pPr marL="0" lvl="0" indent="0" algn="l" rtl="0">
              <a:spcBef>
                <a:spcPts val="0"/>
              </a:spcBef>
              <a:spcAft>
                <a:spcPts val="0"/>
              </a:spcAft>
              <a:buNone/>
            </a:pPr>
            <a:r>
              <a:rPr lang="en-US" sz="1400" dirty="0"/>
              <a:t>Once the product is set up, customers are unlikely to churn</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b="1" dirty="0"/>
              <a:t>Major Behavior Driver = </a:t>
            </a:r>
            <a:r>
              <a:rPr lang="en-US" sz="1400" dirty="0"/>
              <a:t>Available Whitespace</a:t>
            </a:r>
          </a:p>
          <a:p>
            <a:pPr marL="0" lvl="0" indent="0" algn="l" rtl="0">
              <a:spcBef>
                <a:spcPts val="0"/>
              </a:spcBef>
              <a:spcAft>
                <a:spcPts val="0"/>
              </a:spcAft>
              <a:buNone/>
            </a:pPr>
            <a:r>
              <a:rPr lang="en-US" sz="1400" dirty="0"/>
              <a:t>The company’s pricing model is based on the number of products a consumer brand is using the solution for</a:t>
            </a:r>
          </a:p>
          <a:p>
            <a:pPr marL="0" lvl="0" indent="0" algn="l" rtl="0">
              <a:spcBef>
                <a:spcPts val="0"/>
              </a:spcBef>
              <a:spcAft>
                <a:spcPts val="0"/>
              </a:spcAft>
              <a:buNone/>
            </a:pPr>
            <a:r>
              <a:rPr lang="en-US" sz="1400" dirty="0"/>
              <a:t>It is easy to determine the number of remaining products that are not on the solution</a:t>
            </a:r>
          </a:p>
          <a:p>
            <a:pPr marL="0" lvl="0" indent="0" algn="l" rtl="0">
              <a:spcBef>
                <a:spcPts val="0"/>
              </a:spcBef>
              <a:spcAft>
                <a:spcPts val="0"/>
              </a:spcAft>
              <a:buNone/>
            </a:pPr>
            <a:r>
              <a:rPr lang="en-US" sz="1400" dirty="0"/>
              <a:t>A major initiative of the CS organization is to expand into new product lines</a:t>
            </a:r>
          </a:p>
        </p:txBody>
      </p:sp>
      <p:sp>
        <p:nvSpPr>
          <p:cNvPr id="260" name="Google Shape;260;geb3deb4131_2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extLst>
      <p:ext uri="{BB962C8B-B14F-4D97-AF65-F5344CB8AC3E}">
        <p14:creationId xmlns:p14="http://schemas.microsoft.com/office/powerpoint/2010/main" val="135646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b3deb4131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eb3deb4131_2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1" dirty="0"/>
              <a:t>Company:</a:t>
            </a:r>
          </a:p>
          <a:p>
            <a:pPr marL="0" lvl="0" indent="0" algn="l" rtl="0">
              <a:spcBef>
                <a:spcPts val="0"/>
              </a:spcBef>
              <a:spcAft>
                <a:spcPts val="0"/>
              </a:spcAft>
              <a:buNone/>
            </a:pPr>
            <a:r>
              <a:rPr lang="en-US" sz="1400" dirty="0"/>
              <a:t>Growth-Stage, 2 Recent Acquisitions</a:t>
            </a:r>
          </a:p>
          <a:p>
            <a:pPr marL="0" lvl="0" indent="0" algn="l" rtl="0">
              <a:spcBef>
                <a:spcPts val="0"/>
              </a:spcBef>
              <a:spcAft>
                <a:spcPts val="0"/>
              </a:spcAft>
              <a:buNone/>
            </a:pPr>
            <a:r>
              <a:rPr lang="en-US" sz="1400" dirty="0"/>
              <a:t>Customers are Advocacy and Government Relations Teams in Various Types of Organizations</a:t>
            </a:r>
          </a:p>
          <a:p>
            <a:pPr marL="0" lvl="0" indent="0" algn="l" rtl="0">
              <a:spcBef>
                <a:spcPts val="0"/>
              </a:spcBef>
              <a:spcAft>
                <a:spcPts val="0"/>
              </a:spcAft>
              <a:buNone/>
            </a:pPr>
            <a:r>
              <a:rPr lang="en-US" sz="1400" dirty="0"/>
              <a:t>Price Point is Mid-Level with Wide Variation ($10k - $200k ARR)</a:t>
            </a:r>
          </a:p>
          <a:p>
            <a:pPr marL="0" lvl="0" indent="0" algn="l" rtl="0">
              <a:spcBef>
                <a:spcPts val="0"/>
              </a:spcBef>
              <a:spcAft>
                <a:spcPts val="0"/>
              </a:spcAft>
              <a:buNone/>
            </a:pPr>
            <a:r>
              <a:rPr lang="en-US" sz="1400" dirty="0"/>
              <a:t>Both High-Touch and Digital Programs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b="1" dirty="0"/>
              <a:t>Major Behavior Driver = </a:t>
            </a:r>
            <a:r>
              <a:rPr lang="en-US" sz="1400" dirty="0"/>
              <a:t>Vertical</a:t>
            </a:r>
          </a:p>
          <a:p>
            <a:pPr marL="0" lvl="0" indent="0" algn="l" rtl="0">
              <a:spcBef>
                <a:spcPts val="0"/>
              </a:spcBef>
              <a:spcAft>
                <a:spcPts val="0"/>
              </a:spcAft>
              <a:buNone/>
            </a:pPr>
            <a:r>
              <a:rPr lang="en-US" sz="1400" dirty="0"/>
              <a:t>Different verticals need different solutions, and use the services for significantly different use cases</a:t>
            </a:r>
          </a:p>
          <a:p>
            <a:pPr marL="0" lvl="0" indent="0" algn="l" rtl="0">
              <a:spcBef>
                <a:spcPts val="0"/>
              </a:spcBef>
              <a:spcAft>
                <a:spcPts val="0"/>
              </a:spcAft>
              <a:buNone/>
            </a:pPr>
            <a:r>
              <a:rPr lang="en-US" sz="1400" dirty="0"/>
              <a:t>Example: Non-profits need to continuously drive advocacy, Corporations are driven by specific pieces of legislation, and Associations are highly seasonal.</a:t>
            </a:r>
          </a:p>
        </p:txBody>
      </p:sp>
      <p:sp>
        <p:nvSpPr>
          <p:cNvPr id="260" name="Google Shape;260;geb3deb4131_2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extLst>
      <p:ext uri="{BB962C8B-B14F-4D97-AF65-F5344CB8AC3E}">
        <p14:creationId xmlns:p14="http://schemas.microsoft.com/office/powerpoint/2010/main" val="367625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eb937b7eb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eeb937b7eb_2_2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Talk through slide</a:t>
            </a:r>
            <a:endParaRPr dirty="0"/>
          </a:p>
        </p:txBody>
      </p:sp>
      <p:sp>
        <p:nvSpPr>
          <p:cNvPr id="373" name="Google Shape;373;geeb937b7eb_2_2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extLst>
      <p:ext uri="{BB962C8B-B14F-4D97-AF65-F5344CB8AC3E}">
        <p14:creationId xmlns:p14="http://schemas.microsoft.com/office/powerpoint/2010/main" val="63740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b3deb4131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eb3deb4131_2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None/>
            </a:pPr>
            <a:r>
              <a:rPr lang="en-US" sz="1200" b="1" dirty="0">
                <a:latin typeface="Arial"/>
                <a:ea typeface="Arial"/>
                <a:cs typeface="Arial"/>
                <a:sym typeface="Arial"/>
              </a:rPr>
              <a:t>So, what can you learn here?</a:t>
            </a:r>
          </a:p>
          <a:p>
            <a:pPr marL="171450" marR="0" lvl="0" indent="-171450" algn="l" rtl="0">
              <a:lnSpc>
                <a:spcPct val="100000"/>
              </a:lnSpc>
              <a:spcBef>
                <a:spcPts val="0"/>
              </a:spcBef>
              <a:spcAft>
                <a:spcPts val="0"/>
              </a:spcAft>
              <a:buClr>
                <a:schemeClr val="dk1"/>
              </a:buClr>
              <a:buSzPts val="1200"/>
              <a:buFont typeface="Arial"/>
              <a:buNone/>
            </a:pPr>
            <a:endParaRPr lang="en-US" sz="1200"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r>
              <a:rPr lang="en-US" sz="1200" dirty="0">
                <a:latin typeface="Arial"/>
                <a:ea typeface="Arial"/>
                <a:cs typeface="Arial"/>
                <a:sym typeface="Arial"/>
              </a:rPr>
              <a:t>Very little churn is coming from the Small Enterprise segment (SME)</a:t>
            </a:r>
          </a:p>
          <a:p>
            <a:pPr marL="171450" marR="0" lvl="0" indent="-171450" algn="l" rtl="0">
              <a:lnSpc>
                <a:spcPct val="100000"/>
              </a:lnSpc>
              <a:spcBef>
                <a:spcPts val="0"/>
              </a:spcBef>
              <a:spcAft>
                <a:spcPts val="0"/>
              </a:spcAft>
              <a:buClr>
                <a:schemeClr val="dk1"/>
              </a:buClr>
              <a:buSzPts val="1200"/>
              <a:buFont typeface="Arial"/>
              <a:buNone/>
            </a:pPr>
            <a:r>
              <a:rPr lang="en-US" sz="1200" dirty="0">
                <a:latin typeface="Arial"/>
                <a:ea typeface="Arial"/>
                <a:cs typeface="Arial"/>
                <a:sym typeface="Arial"/>
              </a:rPr>
              <a:t>A little churn is coming from the SMB segment, but it isn’t showing up in the churn score as high risk</a:t>
            </a:r>
          </a:p>
          <a:p>
            <a:pPr marL="171450" marR="0" lvl="0" indent="-171450" algn="l" rtl="0">
              <a:lnSpc>
                <a:spcPct val="100000"/>
              </a:lnSpc>
              <a:spcBef>
                <a:spcPts val="0"/>
              </a:spcBef>
              <a:spcAft>
                <a:spcPts val="0"/>
              </a:spcAft>
              <a:buClr>
                <a:schemeClr val="dk1"/>
              </a:buClr>
              <a:buSzPts val="1200"/>
              <a:buFont typeface="Arial"/>
              <a:buNone/>
            </a:pPr>
            <a:r>
              <a:rPr lang="en-US" sz="1200" dirty="0">
                <a:latin typeface="Arial"/>
                <a:ea typeface="Arial"/>
                <a:cs typeface="Arial"/>
                <a:sym typeface="Arial"/>
              </a:rPr>
              <a:t>Most of the churn is coming from the VSB or very small business segment, both in terms of customer count and revenue</a:t>
            </a:r>
          </a:p>
          <a:p>
            <a:pPr marL="171450" marR="0" lvl="0" indent="-171450" algn="l" rtl="0">
              <a:lnSpc>
                <a:spcPct val="100000"/>
              </a:lnSpc>
              <a:spcBef>
                <a:spcPts val="0"/>
              </a:spcBef>
              <a:spcAft>
                <a:spcPts val="0"/>
              </a:spcAft>
              <a:buClr>
                <a:schemeClr val="dk1"/>
              </a:buClr>
              <a:buSzPts val="1200"/>
              <a:buFont typeface="Arial"/>
              <a:buNone/>
            </a:pPr>
            <a:endParaRPr lang="en-US" sz="1200"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r>
              <a:rPr lang="en-US" sz="1200" b="1" dirty="0">
                <a:latin typeface="Arial"/>
                <a:ea typeface="Arial"/>
                <a:cs typeface="Arial"/>
                <a:sym typeface="Arial"/>
              </a:rPr>
              <a:t>What might you consider doing?</a:t>
            </a:r>
          </a:p>
          <a:p>
            <a:pPr marL="171450" marR="0" lvl="0" indent="-171450" algn="l" rtl="0">
              <a:lnSpc>
                <a:spcPct val="100000"/>
              </a:lnSpc>
              <a:spcBef>
                <a:spcPts val="0"/>
              </a:spcBef>
              <a:spcAft>
                <a:spcPts val="0"/>
              </a:spcAft>
              <a:buClr>
                <a:schemeClr val="dk1"/>
              </a:buClr>
              <a:buSzPts val="1200"/>
              <a:buFont typeface="Arial"/>
              <a:buNone/>
            </a:pPr>
            <a:r>
              <a:rPr lang="en-US" sz="1200" dirty="0">
                <a:latin typeface="Arial"/>
                <a:ea typeface="Arial"/>
                <a:cs typeface="Arial"/>
                <a:sym typeface="Arial"/>
              </a:rPr>
              <a:t>-Adjusting the churn scoring system for your SMB segment – obviously something is off. Research the churn that is coming from the green and yellow segments and then make changes.</a:t>
            </a:r>
          </a:p>
          <a:p>
            <a:pPr marL="171450" marR="0" lvl="0" indent="-171450" algn="l" rtl="0">
              <a:lnSpc>
                <a:spcPct val="100000"/>
              </a:lnSpc>
              <a:spcBef>
                <a:spcPts val="0"/>
              </a:spcBef>
              <a:spcAft>
                <a:spcPts val="0"/>
              </a:spcAft>
              <a:buClr>
                <a:schemeClr val="dk1"/>
              </a:buClr>
              <a:buSzPts val="1200"/>
              <a:buFont typeface="Arial"/>
              <a:buNone/>
            </a:pPr>
            <a:r>
              <a:rPr lang="en-US" sz="1200" dirty="0">
                <a:latin typeface="Arial"/>
                <a:ea typeface="Arial"/>
                <a:cs typeface="Arial"/>
                <a:sym typeface="Arial"/>
              </a:rPr>
              <a:t>-Discuss the VSB segment. Are there easy changes you could make? Or should you not worry about this segment and allow churn?</a:t>
            </a:r>
          </a:p>
          <a:p>
            <a:pPr marL="171450" marR="0" lvl="0" indent="-171450" algn="l" rtl="0">
              <a:lnSpc>
                <a:spcPct val="100000"/>
              </a:lnSpc>
              <a:spcBef>
                <a:spcPts val="0"/>
              </a:spcBef>
              <a:spcAft>
                <a:spcPts val="0"/>
              </a:spcAft>
              <a:buClr>
                <a:schemeClr val="dk1"/>
              </a:buClr>
              <a:buSzPts val="1200"/>
              <a:buFont typeface="Arial"/>
              <a:buNone/>
            </a:pPr>
            <a:endParaRPr lang="en-US" sz="1200"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None/>
            </a:pPr>
            <a:r>
              <a:rPr lang="en-US" sz="1200" dirty="0">
                <a:latin typeface="Arial"/>
                <a:ea typeface="Arial"/>
                <a:cs typeface="Arial"/>
                <a:sym typeface="Arial"/>
              </a:rPr>
              <a:t>This is just one type of report that could come out of segmentation. Consider all of the reports you review with your leadership team. Which would benefit from the added dimension of segments?</a:t>
            </a:r>
            <a:endParaRPr sz="1200" dirty="0">
              <a:latin typeface="Arial"/>
              <a:ea typeface="Arial"/>
              <a:cs typeface="Arial"/>
              <a:sym typeface="Arial"/>
            </a:endParaRPr>
          </a:p>
        </p:txBody>
      </p:sp>
      <p:sp>
        <p:nvSpPr>
          <p:cNvPr id="260" name="Google Shape;260;geb3deb4131_2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extLst>
      <p:ext uri="{BB962C8B-B14F-4D97-AF65-F5344CB8AC3E}">
        <p14:creationId xmlns:p14="http://schemas.microsoft.com/office/powerpoint/2010/main" val="65765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eb937b7eb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eeb937b7eb_2_2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slides</a:t>
            </a:r>
            <a:endParaRPr dirty="0"/>
          </a:p>
        </p:txBody>
      </p:sp>
      <p:sp>
        <p:nvSpPr>
          <p:cNvPr id="373" name="Google Shape;373;geeb937b7eb_2_2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a:t>
            </a:fld>
            <a:endParaRPr/>
          </a:p>
        </p:txBody>
      </p:sp>
    </p:spTree>
    <p:extLst>
      <p:ext uri="{BB962C8B-B14F-4D97-AF65-F5344CB8AC3E}">
        <p14:creationId xmlns:p14="http://schemas.microsoft.com/office/powerpoint/2010/main" val="370557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0" y="410"/>
            <a:ext cx="91440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Google Shape;56;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7" name="Google Shape;57;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0" y="410"/>
            <a:ext cx="91440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2" name="Google Shape;62;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3" name="Google Shape;63;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1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3" name="Google Shape;73;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Google Shape;74;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5" name="Google Shape;75;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0" y="410"/>
            <a:ext cx="91440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19"/>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9" name="Google Shape;79;p19"/>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0" name="Google Shape;80;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Google Shape;81;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Google Shape;82;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0" y="410"/>
            <a:ext cx="91440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2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6" name="Google Shape;86;p2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7" name="Google Shape;87;p2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8" name="Google Shape;88;p2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9" name="Google Shape;8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0" name="Google Shape;9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1" name="Google Shape;9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4" name="Google Shape;94;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5" name="Google Shape;95;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2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99" name="Google Shape;99;p2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0" name="Google Shape;100;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1" name="Google Shape;101;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2" name="Google Shape;102;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23"/>
          <p:cNvSpPr>
            <a:spLocks noGrp="1"/>
          </p:cNvSpPr>
          <p:nvPr>
            <p:ph type="pic" idx="2"/>
          </p:nvPr>
        </p:nvSpPr>
        <p:spPr>
          <a:xfrm>
            <a:off x="1792288" y="459581"/>
            <a:ext cx="5486400" cy="3086100"/>
          </a:xfrm>
          <a:prstGeom prst="rect">
            <a:avLst/>
          </a:prstGeom>
          <a:noFill/>
          <a:ln>
            <a:noFill/>
          </a:ln>
        </p:spPr>
      </p:sp>
      <p:sp>
        <p:nvSpPr>
          <p:cNvPr id="106" name="Google Shape;106;p2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7" name="Google Shape;107;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8" name="Google Shape;108;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9" name="Google Shape;109;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0" y="410"/>
            <a:ext cx="9144000" cy="857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Google Shape;112;p24"/>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3" name="Google Shape;113;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5" name="Google Shape;115;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 name="Google Shape;118;p25"/>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0" name="Google Shape;120;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1" name="Google Shape;121;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AD1EFE96-A57C-5E41-AEE0-D85C920BC3B5}"/>
              </a:ext>
            </a:extLst>
          </p:cNvPr>
          <p:cNvPicPr>
            <a:picLocks noChangeAspect="1"/>
          </p:cNvPicPr>
          <p:nvPr/>
        </p:nvPicPr>
        <p:blipFill>
          <a:blip r:embed="rId3"/>
          <a:stretch>
            <a:fillRect/>
          </a:stretch>
        </p:blipFill>
        <p:spPr>
          <a:xfrm>
            <a:off x="-1" y="0"/>
            <a:ext cx="3025149" cy="5143500"/>
          </a:xfrm>
          <a:prstGeom prst="rect">
            <a:avLst/>
          </a:prstGeom>
        </p:spPr>
      </p:pic>
      <p:sp>
        <p:nvSpPr>
          <p:cNvPr id="126" name="Google Shape;126;p26"/>
          <p:cNvSpPr txBox="1"/>
          <p:nvPr/>
        </p:nvSpPr>
        <p:spPr>
          <a:xfrm>
            <a:off x="3478654" y="600657"/>
            <a:ext cx="5662175" cy="32931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3600" b="1" i="0" u="none" strike="noStrike" cap="none" dirty="0">
                <a:solidFill>
                  <a:schemeClr val="dk1"/>
                </a:solidFill>
                <a:latin typeface="Barlow" pitchFamily="2" charset="77"/>
                <a:ea typeface="Century Gothic"/>
                <a:cs typeface="Century Gothic"/>
                <a:sym typeface="Century Gothic"/>
              </a:rPr>
              <a:t>From Data to Dollars:</a:t>
            </a:r>
          </a:p>
          <a:p>
            <a:pPr marL="0" marR="0" lvl="0" indent="0" algn="l" rtl="0">
              <a:lnSpc>
                <a:spcPct val="100000"/>
              </a:lnSpc>
              <a:spcBef>
                <a:spcPts val="0"/>
              </a:spcBef>
              <a:spcAft>
                <a:spcPts val="0"/>
              </a:spcAft>
              <a:buClr>
                <a:srgbClr val="000000"/>
              </a:buClr>
              <a:buSzPts val="2400"/>
              <a:buFont typeface="Arial"/>
              <a:buNone/>
            </a:pPr>
            <a:r>
              <a:rPr lang="en" sz="2400" dirty="0">
                <a:solidFill>
                  <a:schemeClr val="dk1"/>
                </a:solidFill>
                <a:latin typeface="Barlow" pitchFamily="2" charset="77"/>
                <a:ea typeface="Century Gothic"/>
                <a:cs typeface="Century Gothic"/>
                <a:sym typeface="Century Gothic"/>
              </a:rPr>
              <a:t>Optimizing B2B Business with Customer Segmentation</a:t>
            </a:r>
          </a:p>
          <a:p>
            <a:pPr marL="0" marR="0" lvl="0" indent="0" algn="l" rtl="0">
              <a:lnSpc>
                <a:spcPct val="100000"/>
              </a:lnSpc>
              <a:spcBef>
                <a:spcPts val="0"/>
              </a:spcBef>
              <a:spcAft>
                <a:spcPts val="0"/>
              </a:spcAft>
              <a:buClr>
                <a:srgbClr val="000000"/>
              </a:buClr>
              <a:buSzPts val="2400"/>
              <a:buFont typeface="Arial"/>
              <a:buNone/>
            </a:pPr>
            <a:endParaRPr lang="en" sz="3200" i="0" u="none" strike="noStrike" cap="none" dirty="0">
              <a:solidFill>
                <a:schemeClr val="dk1"/>
              </a:solidFill>
              <a:latin typeface="Barlow" pitchFamily="2" charset="77"/>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lang="en" sz="3200" i="0" u="none" strike="noStrike" cap="none" dirty="0">
              <a:solidFill>
                <a:schemeClr val="dk1"/>
              </a:solidFill>
              <a:latin typeface="Barlow" pitchFamily="2" charset="77"/>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 sz="1200" i="0" u="none" strike="noStrike" cap="none" dirty="0">
                <a:solidFill>
                  <a:schemeClr val="dk1"/>
                </a:solidFill>
                <a:latin typeface="Barlow" pitchFamily="2" charset="77"/>
                <a:ea typeface="Century Gothic"/>
                <a:cs typeface="Century Gothic"/>
                <a:sym typeface="Century Gothic"/>
              </a:rPr>
              <a:t>Presented by:</a:t>
            </a:r>
          </a:p>
          <a:p>
            <a:pPr marL="0" marR="0" lvl="0" indent="0" algn="l" rtl="0">
              <a:lnSpc>
                <a:spcPct val="100000"/>
              </a:lnSpc>
              <a:spcBef>
                <a:spcPts val="0"/>
              </a:spcBef>
              <a:spcAft>
                <a:spcPts val="0"/>
              </a:spcAft>
              <a:buClr>
                <a:srgbClr val="000000"/>
              </a:buClr>
              <a:buSzPts val="2400"/>
              <a:buFont typeface="Arial"/>
              <a:buNone/>
            </a:pPr>
            <a:r>
              <a:rPr lang="en" sz="2400" b="1" dirty="0">
                <a:solidFill>
                  <a:schemeClr val="dk1"/>
                </a:solidFill>
                <a:latin typeface="Barlow" pitchFamily="2" charset="77"/>
                <a:ea typeface="Century Gothic"/>
                <a:cs typeface="Century Gothic"/>
                <a:sym typeface="Century Gothic"/>
              </a:rPr>
              <a:t>Kristen Hayer</a:t>
            </a:r>
          </a:p>
          <a:p>
            <a:pPr marL="0" marR="0" lvl="0" indent="0" algn="l" rtl="0">
              <a:lnSpc>
                <a:spcPct val="100000"/>
              </a:lnSpc>
              <a:spcBef>
                <a:spcPts val="0"/>
              </a:spcBef>
              <a:spcAft>
                <a:spcPts val="0"/>
              </a:spcAft>
              <a:buClr>
                <a:srgbClr val="000000"/>
              </a:buClr>
              <a:buSzPts val="2400"/>
              <a:buFont typeface="Arial"/>
              <a:buNone/>
            </a:pPr>
            <a:r>
              <a:rPr lang="en" sz="2400" dirty="0">
                <a:solidFill>
                  <a:schemeClr val="dk1"/>
                </a:solidFill>
                <a:latin typeface="Barlow" pitchFamily="2" charset="77"/>
                <a:ea typeface="Century Gothic"/>
                <a:cs typeface="Century Gothic"/>
                <a:sym typeface="Century Gothic"/>
              </a:rPr>
              <a:t>CEO, The Success League</a:t>
            </a:r>
            <a:endParaRPr lang="en" sz="2400" i="0" u="none" strike="noStrike" cap="none" dirty="0">
              <a:solidFill>
                <a:schemeClr val="dk1"/>
              </a:solidFill>
              <a:latin typeface="Barlow" pitchFamily="2" charset="77"/>
              <a:ea typeface="Century Gothic"/>
              <a:cs typeface="Century Gothic"/>
              <a:sym typeface="Century Gothic"/>
            </a:endParaRPr>
          </a:p>
        </p:txBody>
      </p:sp>
      <p:pic>
        <p:nvPicPr>
          <p:cNvPr id="127" name="Google Shape;127;p26" descr="Final.jpg"/>
          <p:cNvPicPr preferRelativeResize="0"/>
          <p:nvPr/>
        </p:nvPicPr>
        <p:blipFill rotWithShape="1">
          <a:blip r:embed="rId4">
            <a:alphaModFix/>
          </a:blip>
          <a:srcRect/>
          <a:stretch/>
        </p:blipFill>
        <p:spPr>
          <a:xfrm>
            <a:off x="3478654" y="4063371"/>
            <a:ext cx="2186692" cy="928355"/>
          </a:xfrm>
          <a:prstGeom prst="rect">
            <a:avLst/>
          </a:prstGeom>
          <a:noFill/>
          <a:ln>
            <a:noFill/>
          </a:ln>
        </p:spPr>
      </p:pic>
      <p:sp>
        <p:nvSpPr>
          <p:cNvPr id="134" name="Google Shape;134;p26"/>
          <p:cNvSpPr/>
          <p:nvPr/>
        </p:nvSpPr>
        <p:spPr>
          <a:xfrm rot="5400000" flipH="1">
            <a:off x="470618" y="2512490"/>
            <a:ext cx="5163507" cy="13852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 name="Google Shape;135;p26"/>
          <p:cNvSpPr/>
          <p:nvPr/>
        </p:nvSpPr>
        <p:spPr>
          <a:xfrm rot="5400000" flipH="1">
            <a:off x="558418" y="2548887"/>
            <a:ext cx="5163507"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descr="A green text on a black background&#10;&#10;Description automatically generated">
            <a:extLst>
              <a:ext uri="{FF2B5EF4-FFF2-40B4-BE49-F238E27FC236}">
                <a16:creationId xmlns:a16="http://schemas.microsoft.com/office/drawing/2014/main" id="{9F55BA01-A034-084D-49AD-63F2C4951857}"/>
              </a:ext>
            </a:extLst>
          </p:cNvPr>
          <p:cNvPicPr>
            <a:picLocks noChangeAspect="1"/>
          </p:cNvPicPr>
          <p:nvPr/>
        </p:nvPicPr>
        <p:blipFill>
          <a:blip r:embed="rId5"/>
          <a:stretch>
            <a:fillRect/>
          </a:stretch>
        </p:blipFill>
        <p:spPr>
          <a:xfrm>
            <a:off x="6348907" y="3878755"/>
            <a:ext cx="2471599" cy="12975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4" name="Picture 3" descr="A green text on a black background&#10;&#10;Description automatically generated">
            <a:extLst>
              <a:ext uri="{FF2B5EF4-FFF2-40B4-BE49-F238E27FC236}">
                <a16:creationId xmlns:a16="http://schemas.microsoft.com/office/drawing/2014/main" id="{957F1D6F-C076-84AB-8ABE-F4191267BC2C}"/>
              </a:ext>
            </a:extLst>
          </p:cNvPr>
          <p:cNvPicPr>
            <a:picLocks noChangeAspect="1"/>
          </p:cNvPicPr>
          <p:nvPr/>
        </p:nvPicPr>
        <p:blipFill>
          <a:blip r:embed="rId3"/>
          <a:stretch>
            <a:fillRect/>
          </a:stretch>
        </p:blipFill>
        <p:spPr>
          <a:xfrm>
            <a:off x="6937067" y="2823724"/>
            <a:ext cx="2010850" cy="1055695"/>
          </a:xfrm>
          <a:prstGeom prst="rect">
            <a:avLst/>
          </a:prstGeom>
        </p:spPr>
      </p:pic>
      <p:sp>
        <p:nvSpPr>
          <p:cNvPr id="377" name="Google Shape;377;p48"/>
          <p:cNvSpPr/>
          <p:nvPr/>
        </p:nvSpPr>
        <p:spPr>
          <a:xfrm rot="-5400000">
            <a:off x="-2437451" y="2548890"/>
            <a:ext cx="5143500" cy="4571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8" name="Google Shape;378;p48"/>
          <p:cNvSpPr/>
          <p:nvPr/>
        </p:nvSpPr>
        <p:spPr>
          <a:xfrm flipH="1">
            <a:off x="156753" y="854268"/>
            <a:ext cx="4324351" cy="10731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9" name="Google Shape;379;p48"/>
          <p:cNvSpPr txBox="1"/>
          <p:nvPr/>
        </p:nvSpPr>
        <p:spPr>
          <a:xfrm>
            <a:off x="156753" y="175656"/>
            <a:ext cx="5310000" cy="8540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n" sz="3300" i="0" u="none" strike="noStrike" cap="none" dirty="0">
                <a:solidFill>
                  <a:schemeClr val="dk1"/>
                </a:solidFill>
                <a:latin typeface="Barlow Semi Condensed"/>
                <a:ea typeface="Barlow Semi Condensed"/>
                <a:cs typeface="Barlow Semi Condensed"/>
                <a:sym typeface="Barlow Semi Condensed"/>
              </a:rPr>
              <a:t>Q&amp;A</a:t>
            </a:r>
            <a:endParaRPr sz="3300" i="0" u="none" strike="noStrike" cap="none" dirty="0">
              <a:solidFill>
                <a:schemeClr val="dk1"/>
              </a:solidFill>
              <a:latin typeface="Barlow Semi Condensed"/>
              <a:ea typeface="Barlow Semi Condensed"/>
              <a:cs typeface="Barlow Semi Condensed"/>
              <a:sym typeface="Barlow Semi Condensed"/>
            </a:endParaRPr>
          </a:p>
        </p:txBody>
      </p:sp>
      <p:sp>
        <p:nvSpPr>
          <p:cNvPr id="380" name="Google Shape;380;p48"/>
          <p:cNvSpPr/>
          <p:nvPr/>
        </p:nvSpPr>
        <p:spPr>
          <a:xfrm flipH="1">
            <a:off x="0" y="4467585"/>
            <a:ext cx="6766560" cy="130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p48"/>
          <p:cNvSpPr/>
          <p:nvPr/>
        </p:nvSpPr>
        <p:spPr>
          <a:xfrm flipH="1">
            <a:off x="-1" y="4597686"/>
            <a:ext cx="6766560" cy="613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2" name="Google Shape;382;p48"/>
          <p:cNvSpPr txBox="1"/>
          <p:nvPr/>
        </p:nvSpPr>
        <p:spPr>
          <a:xfrm>
            <a:off x="314318" y="1323378"/>
            <a:ext cx="5495467" cy="1938952"/>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000"/>
            </a:pPr>
            <a:r>
              <a:rPr lang="en-US" sz="2000" b="1" dirty="0">
                <a:latin typeface="Barlow Semi Condensed"/>
                <a:ea typeface="Barlow Semi Condensed"/>
                <a:cs typeface="Barlow Semi Condensed"/>
                <a:sym typeface="Barlow Semi Condensed"/>
              </a:rPr>
              <a:t>Kristen Hayer</a:t>
            </a:r>
          </a:p>
          <a:p>
            <a:pPr marR="0" lvl="0" algn="l" rtl="0">
              <a:lnSpc>
                <a:spcPct val="100000"/>
              </a:lnSpc>
              <a:spcBef>
                <a:spcPts val="0"/>
              </a:spcBef>
              <a:spcAft>
                <a:spcPts val="0"/>
              </a:spcAft>
              <a:buClr>
                <a:srgbClr val="000000"/>
              </a:buClr>
              <a:buSzPts val="2000"/>
            </a:pPr>
            <a:r>
              <a:rPr lang="en-US" sz="2000" dirty="0" err="1">
                <a:latin typeface="Barlow Semi Condensed"/>
                <a:ea typeface="Barlow Semi Condensed"/>
                <a:cs typeface="Barlow Semi Condensed"/>
                <a:sym typeface="Barlow Semi Condensed"/>
              </a:rPr>
              <a:t>Kristen@TheSuccessLeague.io</a:t>
            </a:r>
            <a:endParaRPr lang="en-US" sz="2000" dirty="0">
              <a:latin typeface="Barlow Semi Condensed"/>
              <a:ea typeface="Barlow Semi Condensed"/>
              <a:cs typeface="Barlow Semi Condensed"/>
              <a:sym typeface="Barlow Semi Condensed"/>
            </a:endParaRPr>
          </a:p>
          <a:p>
            <a:pPr marR="0" lvl="0" algn="l" rtl="0">
              <a:lnSpc>
                <a:spcPct val="100000"/>
              </a:lnSpc>
              <a:spcBef>
                <a:spcPts val="0"/>
              </a:spcBef>
              <a:spcAft>
                <a:spcPts val="0"/>
              </a:spcAft>
              <a:buClr>
                <a:srgbClr val="000000"/>
              </a:buClr>
              <a:buSzPts val="2000"/>
            </a:pPr>
            <a:r>
              <a:rPr lang="en-US" sz="2000" dirty="0">
                <a:latin typeface="Barlow Semi Condensed"/>
                <a:ea typeface="Barlow Semi Condensed"/>
                <a:cs typeface="Barlow Semi Condensed"/>
                <a:sym typeface="Barlow Semi Condensed"/>
              </a:rPr>
              <a:t>LinkedIn @KristenHayer</a:t>
            </a:r>
          </a:p>
          <a:p>
            <a:pPr marR="0" lvl="0" algn="l" rtl="0">
              <a:lnSpc>
                <a:spcPct val="100000"/>
              </a:lnSpc>
              <a:spcBef>
                <a:spcPts val="0"/>
              </a:spcBef>
              <a:spcAft>
                <a:spcPts val="0"/>
              </a:spcAft>
              <a:buClr>
                <a:srgbClr val="000000"/>
              </a:buClr>
              <a:buSzPts val="2000"/>
            </a:pPr>
            <a:endParaRPr lang="en-US" sz="2000" dirty="0">
              <a:latin typeface="Barlow Semi Condensed"/>
              <a:ea typeface="Barlow Semi Condensed"/>
              <a:cs typeface="Barlow Semi Condensed"/>
              <a:sym typeface="Barlow Semi Condensed"/>
            </a:endParaRPr>
          </a:p>
          <a:p>
            <a:pPr marR="0" lvl="0" algn="l" rtl="0">
              <a:lnSpc>
                <a:spcPct val="100000"/>
              </a:lnSpc>
              <a:spcBef>
                <a:spcPts val="0"/>
              </a:spcBef>
              <a:spcAft>
                <a:spcPts val="0"/>
              </a:spcAft>
              <a:buClr>
                <a:srgbClr val="000000"/>
              </a:buClr>
              <a:buSzPts val="2000"/>
            </a:pPr>
            <a:r>
              <a:rPr lang="en-US" sz="2000" dirty="0">
                <a:latin typeface="Barlow Semi Condensed"/>
                <a:ea typeface="Barlow Semi Condensed"/>
                <a:cs typeface="Barlow Semi Condensed"/>
                <a:sym typeface="Barlow Semi Condensed"/>
              </a:rPr>
              <a:t>Sign up for our free, weekly Newsletter: </a:t>
            </a:r>
          </a:p>
          <a:p>
            <a:pPr marR="0" lvl="0" algn="l" rtl="0">
              <a:lnSpc>
                <a:spcPct val="100000"/>
              </a:lnSpc>
              <a:spcBef>
                <a:spcPts val="0"/>
              </a:spcBef>
              <a:spcAft>
                <a:spcPts val="0"/>
              </a:spcAft>
              <a:buClr>
                <a:srgbClr val="000000"/>
              </a:buClr>
              <a:buSzPts val="2000"/>
            </a:pPr>
            <a:r>
              <a:rPr lang="en-US" sz="2000" dirty="0">
                <a:latin typeface="Barlow Semi Condensed"/>
                <a:ea typeface="Barlow Semi Condensed"/>
                <a:cs typeface="Barlow Semi Condensed"/>
                <a:sym typeface="Barlow Semi Condensed"/>
              </a:rPr>
              <a:t>TheSuccessLeague.io/</a:t>
            </a:r>
            <a:r>
              <a:rPr lang="en-US" sz="2000" dirty="0" err="1">
                <a:latin typeface="Barlow Semi Condensed"/>
                <a:ea typeface="Barlow Semi Condensed"/>
                <a:cs typeface="Barlow Semi Condensed"/>
                <a:sym typeface="Barlow Semi Condensed"/>
              </a:rPr>
              <a:t>CSblog</a:t>
            </a:r>
            <a:endParaRPr lang="en-US" sz="2000" dirty="0">
              <a:latin typeface="Barlow Semi Condensed"/>
              <a:ea typeface="Barlow Semi Condensed"/>
              <a:cs typeface="Barlow Semi Condensed"/>
              <a:sym typeface="Barlow Semi Condensed"/>
            </a:endParaRPr>
          </a:p>
        </p:txBody>
      </p:sp>
      <p:pic>
        <p:nvPicPr>
          <p:cNvPr id="11" name="Google Shape;127;p26" descr="Final.jpg">
            <a:extLst>
              <a:ext uri="{FF2B5EF4-FFF2-40B4-BE49-F238E27FC236}">
                <a16:creationId xmlns:a16="http://schemas.microsoft.com/office/drawing/2014/main" id="{C9DAAF11-0CD3-4840-BACC-35C606D15191}"/>
              </a:ext>
            </a:extLst>
          </p:cNvPr>
          <p:cNvPicPr preferRelativeResize="0"/>
          <p:nvPr/>
        </p:nvPicPr>
        <p:blipFill rotWithShape="1">
          <a:blip r:embed="rId4">
            <a:alphaModFix/>
          </a:blip>
          <a:srcRect/>
          <a:stretch/>
        </p:blipFill>
        <p:spPr>
          <a:xfrm>
            <a:off x="6937066" y="3805296"/>
            <a:ext cx="2010850" cy="853702"/>
          </a:xfrm>
          <a:prstGeom prst="rect">
            <a:avLst/>
          </a:prstGeom>
          <a:noFill/>
          <a:ln>
            <a:noFill/>
          </a:ln>
        </p:spPr>
      </p:pic>
    </p:spTree>
    <p:extLst>
      <p:ext uri="{BB962C8B-B14F-4D97-AF65-F5344CB8AC3E}">
        <p14:creationId xmlns:p14="http://schemas.microsoft.com/office/powerpoint/2010/main" val="256399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4" name="Picture 3">
            <a:extLst>
              <a:ext uri="{FF2B5EF4-FFF2-40B4-BE49-F238E27FC236}">
                <a16:creationId xmlns:a16="http://schemas.microsoft.com/office/drawing/2014/main" id="{CCE1699A-9345-0C44-B2FF-6D052513087C}"/>
              </a:ext>
            </a:extLst>
          </p:cNvPr>
          <p:cNvPicPr>
            <a:picLocks noChangeAspect="1"/>
          </p:cNvPicPr>
          <p:nvPr/>
        </p:nvPicPr>
        <p:blipFill>
          <a:blip r:embed="rId3"/>
          <a:srcRect/>
          <a:stretch/>
        </p:blipFill>
        <p:spPr>
          <a:xfrm>
            <a:off x="5969481" y="2569"/>
            <a:ext cx="3429000" cy="5138361"/>
          </a:xfrm>
          <a:prstGeom prst="rect">
            <a:avLst/>
          </a:prstGeom>
        </p:spPr>
      </p:pic>
      <p:sp>
        <p:nvSpPr>
          <p:cNvPr id="377" name="Google Shape;377;p48"/>
          <p:cNvSpPr/>
          <p:nvPr/>
        </p:nvSpPr>
        <p:spPr>
          <a:xfrm rot="-5400000">
            <a:off x="-2437451" y="2548890"/>
            <a:ext cx="5143500" cy="4571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8" name="Google Shape;378;p48"/>
          <p:cNvSpPr/>
          <p:nvPr/>
        </p:nvSpPr>
        <p:spPr>
          <a:xfrm flipH="1">
            <a:off x="156753" y="854268"/>
            <a:ext cx="4324351" cy="10731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9" name="Google Shape;379;p48"/>
          <p:cNvSpPr txBox="1"/>
          <p:nvPr/>
        </p:nvSpPr>
        <p:spPr>
          <a:xfrm>
            <a:off x="156753" y="213564"/>
            <a:ext cx="5310000" cy="8540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n" sz="3300" i="0" u="none" strike="noStrike" cap="none" dirty="0">
                <a:solidFill>
                  <a:schemeClr val="dk1"/>
                </a:solidFill>
                <a:latin typeface="Barlow Semi Condensed"/>
                <a:ea typeface="Barlow Semi Condensed"/>
                <a:cs typeface="Barlow Semi Condensed"/>
                <a:sym typeface="Barlow Semi Condensed"/>
              </a:rPr>
              <a:t>Agenda</a:t>
            </a:r>
            <a:endParaRPr sz="3300" i="0" u="none" strike="noStrike" cap="none" dirty="0">
              <a:solidFill>
                <a:schemeClr val="dk1"/>
              </a:solidFill>
              <a:latin typeface="Barlow Semi Condensed"/>
              <a:ea typeface="Barlow Semi Condensed"/>
              <a:cs typeface="Barlow Semi Condensed"/>
              <a:sym typeface="Barlow Semi Condensed"/>
            </a:endParaRPr>
          </a:p>
        </p:txBody>
      </p:sp>
      <p:sp>
        <p:nvSpPr>
          <p:cNvPr id="380" name="Google Shape;380;p48"/>
          <p:cNvSpPr/>
          <p:nvPr/>
        </p:nvSpPr>
        <p:spPr>
          <a:xfrm flipH="1">
            <a:off x="0" y="4467585"/>
            <a:ext cx="6766560" cy="130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p48"/>
          <p:cNvSpPr/>
          <p:nvPr/>
        </p:nvSpPr>
        <p:spPr>
          <a:xfrm flipH="1">
            <a:off x="-1" y="4597686"/>
            <a:ext cx="6766560" cy="613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223;p35">
            <a:extLst>
              <a:ext uri="{FF2B5EF4-FFF2-40B4-BE49-F238E27FC236}">
                <a16:creationId xmlns:a16="http://schemas.microsoft.com/office/drawing/2014/main" id="{BD69C0FF-CCCD-6E4F-B0F4-0C593278D6CB}"/>
              </a:ext>
            </a:extLst>
          </p:cNvPr>
          <p:cNvSpPr txBox="1"/>
          <p:nvPr/>
        </p:nvSpPr>
        <p:spPr>
          <a:xfrm>
            <a:off x="123472" y="4952680"/>
            <a:ext cx="2385552" cy="1846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dirty="0">
                <a:solidFill>
                  <a:srgbClr val="000000"/>
                </a:solidFill>
                <a:latin typeface="Arial"/>
                <a:ea typeface="Arial"/>
                <a:cs typeface="Arial"/>
                <a:sym typeface="Arial"/>
              </a:rPr>
              <a:t>© 2023 The Success League, LLC</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FA152AA3-2ECE-3844-A7C2-DB702BCE8B65}"/>
              </a:ext>
            </a:extLst>
          </p:cNvPr>
          <p:cNvSpPr txBox="1"/>
          <p:nvPr/>
        </p:nvSpPr>
        <p:spPr>
          <a:xfrm>
            <a:off x="471488" y="1125230"/>
            <a:ext cx="5171029" cy="2062103"/>
          </a:xfrm>
          <a:prstGeom prst="rect">
            <a:avLst/>
          </a:prstGeom>
          <a:noFill/>
        </p:spPr>
        <p:txBody>
          <a:bodyPr wrap="square" rtlCol="0">
            <a:spAutoFit/>
          </a:bodyPr>
          <a:lstStyle/>
          <a:p>
            <a:pPr algn="l">
              <a:buFont typeface="Arial" panose="020B0604020202020204" pitchFamily="34" charset="0"/>
              <a:buChar char="•"/>
            </a:pPr>
            <a:r>
              <a:rPr lang="en-US" sz="2000" b="0" i="0" dirty="0">
                <a:solidFill>
                  <a:srgbClr val="31284C"/>
                </a:solidFill>
                <a:effectLst/>
                <a:latin typeface="Nunito Sans" pitchFamily="2" charset="77"/>
              </a:rPr>
              <a:t>Why Segmentation?</a:t>
            </a:r>
          </a:p>
          <a:p>
            <a:pPr algn="l">
              <a:buFont typeface="Arial" panose="020B0604020202020204" pitchFamily="34" charset="0"/>
              <a:buChar char="•"/>
            </a:pPr>
            <a:r>
              <a:rPr lang="en-US" sz="2000" b="0" i="0" dirty="0">
                <a:solidFill>
                  <a:srgbClr val="31284C"/>
                </a:solidFill>
                <a:effectLst/>
                <a:latin typeface="Nunito Sans" pitchFamily="2" charset="77"/>
              </a:rPr>
              <a:t>Building Actionable Segments</a:t>
            </a:r>
          </a:p>
          <a:p>
            <a:pPr algn="l">
              <a:buFont typeface="Arial" panose="020B0604020202020204" pitchFamily="34" charset="0"/>
              <a:buChar char="•"/>
            </a:pPr>
            <a:r>
              <a:rPr lang="en-US" sz="2000" b="0" i="0" dirty="0">
                <a:solidFill>
                  <a:srgbClr val="31284C"/>
                </a:solidFill>
                <a:effectLst/>
                <a:latin typeface="Nunito Sans" pitchFamily="2" charset="77"/>
              </a:rPr>
              <a:t>Segmentation Examples</a:t>
            </a:r>
          </a:p>
          <a:p>
            <a:pPr algn="l">
              <a:buFont typeface="Arial" panose="020B0604020202020204" pitchFamily="34" charset="0"/>
              <a:buChar char="•"/>
            </a:pPr>
            <a:r>
              <a:rPr lang="en-US" sz="2000" b="0" i="0" dirty="0">
                <a:solidFill>
                  <a:srgbClr val="31284C"/>
                </a:solidFill>
                <a:effectLst/>
                <a:latin typeface="Nunito Sans" pitchFamily="2" charset="77"/>
              </a:rPr>
              <a:t>Segments in Sales &amp; Marketing</a:t>
            </a:r>
          </a:p>
          <a:p>
            <a:pPr algn="l">
              <a:buFont typeface="Arial" panose="020B0604020202020204" pitchFamily="34" charset="0"/>
              <a:buChar char="•"/>
            </a:pPr>
            <a:r>
              <a:rPr lang="en-US" sz="2000" b="0" i="0" dirty="0">
                <a:solidFill>
                  <a:srgbClr val="31284C"/>
                </a:solidFill>
                <a:effectLst/>
                <a:latin typeface="Nunito Sans" pitchFamily="2" charset="77"/>
              </a:rPr>
              <a:t>Measuring Revenue Impact by Segment</a:t>
            </a:r>
          </a:p>
          <a:p>
            <a:pPr algn="l">
              <a:buFont typeface="Arial" panose="020B0604020202020204" pitchFamily="34" charset="0"/>
              <a:buChar char="•"/>
            </a:pPr>
            <a:r>
              <a:rPr lang="en-US" sz="2000" b="0" i="0" dirty="0">
                <a:solidFill>
                  <a:srgbClr val="31284C"/>
                </a:solidFill>
                <a:effectLst/>
                <a:latin typeface="Nunito Sans" pitchFamily="2" charset="77"/>
              </a:rPr>
              <a:t>Segmentation Best Practices</a:t>
            </a:r>
          </a:p>
          <a:p>
            <a:endParaRPr lang="en-US" sz="800" i="1" dirty="0">
              <a:latin typeface="Century Gothic" panose="020B0502020202020204" pitchFamily="34" charset="0"/>
            </a:endParaRPr>
          </a:p>
        </p:txBody>
      </p:sp>
    </p:spTree>
    <p:extLst>
      <p:ext uri="{BB962C8B-B14F-4D97-AF65-F5344CB8AC3E}">
        <p14:creationId xmlns:p14="http://schemas.microsoft.com/office/powerpoint/2010/main" val="305742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7" name="Picture 6" descr="A group of people sitting around a table with laptops&#10;&#10;Description automatically generated with medium confidence">
            <a:extLst>
              <a:ext uri="{FF2B5EF4-FFF2-40B4-BE49-F238E27FC236}">
                <a16:creationId xmlns:a16="http://schemas.microsoft.com/office/drawing/2014/main" id="{F10342E2-D6DF-A542-B615-968EF50C1A2A}"/>
              </a:ext>
            </a:extLst>
          </p:cNvPr>
          <p:cNvPicPr>
            <a:picLocks noChangeAspect="1"/>
          </p:cNvPicPr>
          <p:nvPr/>
        </p:nvPicPr>
        <p:blipFill>
          <a:blip r:embed="rId3"/>
          <a:stretch>
            <a:fillRect/>
          </a:stretch>
        </p:blipFill>
        <p:spPr>
          <a:xfrm>
            <a:off x="5938962" y="0"/>
            <a:ext cx="3429000" cy="5143500"/>
          </a:xfrm>
          <a:prstGeom prst="rect">
            <a:avLst/>
          </a:prstGeom>
        </p:spPr>
      </p:pic>
      <p:sp>
        <p:nvSpPr>
          <p:cNvPr id="377" name="Google Shape;377;p48"/>
          <p:cNvSpPr/>
          <p:nvPr/>
        </p:nvSpPr>
        <p:spPr>
          <a:xfrm rot="-5400000">
            <a:off x="-2437451" y="2548890"/>
            <a:ext cx="5143500" cy="4571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8" name="Google Shape;378;p48"/>
          <p:cNvSpPr/>
          <p:nvPr/>
        </p:nvSpPr>
        <p:spPr>
          <a:xfrm flipH="1">
            <a:off x="156753" y="854268"/>
            <a:ext cx="4324351" cy="10731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9" name="Google Shape;379;p48"/>
          <p:cNvSpPr txBox="1"/>
          <p:nvPr/>
        </p:nvSpPr>
        <p:spPr>
          <a:xfrm>
            <a:off x="156753" y="213564"/>
            <a:ext cx="5310000" cy="8540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n" sz="3300" i="0" u="none" strike="noStrike" cap="none" dirty="0">
                <a:solidFill>
                  <a:schemeClr val="dk1"/>
                </a:solidFill>
                <a:latin typeface="Barlow Semi Condensed"/>
                <a:ea typeface="Barlow Semi Condensed"/>
                <a:cs typeface="Barlow Semi Condensed"/>
                <a:sym typeface="Barlow Semi Condensed"/>
              </a:rPr>
              <a:t>Why Segmentation?</a:t>
            </a:r>
            <a:endParaRPr sz="3300" i="0" u="none" strike="noStrike" cap="none" dirty="0">
              <a:solidFill>
                <a:schemeClr val="dk1"/>
              </a:solidFill>
              <a:latin typeface="Barlow Semi Condensed"/>
              <a:ea typeface="Barlow Semi Condensed"/>
              <a:cs typeface="Barlow Semi Condensed"/>
              <a:sym typeface="Barlow Semi Condensed"/>
            </a:endParaRPr>
          </a:p>
        </p:txBody>
      </p:sp>
      <p:sp>
        <p:nvSpPr>
          <p:cNvPr id="380" name="Google Shape;380;p48"/>
          <p:cNvSpPr/>
          <p:nvPr/>
        </p:nvSpPr>
        <p:spPr>
          <a:xfrm flipH="1">
            <a:off x="0" y="4467585"/>
            <a:ext cx="6766560" cy="130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p48"/>
          <p:cNvSpPr/>
          <p:nvPr/>
        </p:nvSpPr>
        <p:spPr>
          <a:xfrm flipH="1">
            <a:off x="-1" y="4597686"/>
            <a:ext cx="6766560" cy="613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23;p35">
            <a:extLst>
              <a:ext uri="{FF2B5EF4-FFF2-40B4-BE49-F238E27FC236}">
                <a16:creationId xmlns:a16="http://schemas.microsoft.com/office/drawing/2014/main" id="{11C074A0-C7EE-1D42-6BA9-D8080EA9DFE8}"/>
              </a:ext>
            </a:extLst>
          </p:cNvPr>
          <p:cNvSpPr txBox="1"/>
          <p:nvPr/>
        </p:nvSpPr>
        <p:spPr>
          <a:xfrm>
            <a:off x="123472" y="4952680"/>
            <a:ext cx="2385552" cy="1846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dirty="0">
                <a:solidFill>
                  <a:srgbClr val="000000"/>
                </a:solidFill>
                <a:latin typeface="Arial"/>
                <a:ea typeface="Arial"/>
                <a:cs typeface="Arial"/>
                <a:sym typeface="Arial"/>
              </a:rPr>
              <a:t>© 2023 The Success League, LLC</a:t>
            </a:r>
            <a:endParaRPr sz="1400" b="0" i="0" u="none" strike="noStrike" cap="none" dirty="0">
              <a:solidFill>
                <a:srgbClr val="000000"/>
              </a:solidFill>
              <a:latin typeface="Arial"/>
              <a:ea typeface="Arial"/>
              <a:cs typeface="Arial"/>
              <a:sym typeface="Arial"/>
            </a:endParaRPr>
          </a:p>
        </p:txBody>
      </p:sp>
      <p:sp>
        <p:nvSpPr>
          <p:cNvPr id="4" name="Rectangle 4">
            <a:extLst>
              <a:ext uri="{FF2B5EF4-FFF2-40B4-BE49-F238E27FC236}">
                <a16:creationId xmlns:a16="http://schemas.microsoft.com/office/drawing/2014/main" id="{F28F71E0-3164-BD79-3F62-76B1DB50C684}"/>
              </a:ext>
            </a:extLst>
          </p:cNvPr>
          <p:cNvSpPr>
            <a:spLocks noChangeArrowheads="1"/>
          </p:cNvSpPr>
          <p:nvPr/>
        </p:nvSpPr>
        <p:spPr bwMode="auto">
          <a:xfrm>
            <a:off x="305861" y="1154247"/>
            <a:ext cx="5413975" cy="298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Poppins Light" pitchFamily="2" charset="77"/>
              </a:defRPr>
            </a:lvl1pPr>
            <a:lvl2pPr marL="742950" indent="-285750">
              <a:lnSpc>
                <a:spcPct val="90000"/>
              </a:lnSpc>
              <a:spcBef>
                <a:spcPts val="500"/>
              </a:spcBef>
              <a:buFont typeface="Arial" panose="020B0604020202020204" pitchFamily="34" charset="0"/>
              <a:buChar char="•"/>
              <a:defRPr sz="2400">
                <a:solidFill>
                  <a:schemeClr val="tx1"/>
                </a:solidFill>
                <a:latin typeface="Poppins Light" pitchFamily="2" charset="77"/>
              </a:defRPr>
            </a:lvl2pPr>
            <a:lvl3pPr marL="1143000" indent="-228600">
              <a:lnSpc>
                <a:spcPct val="90000"/>
              </a:lnSpc>
              <a:spcBef>
                <a:spcPts val="500"/>
              </a:spcBef>
              <a:buFont typeface="Arial" panose="020B0604020202020204" pitchFamily="34" charset="0"/>
              <a:buChar char="•"/>
              <a:defRPr sz="2000">
                <a:solidFill>
                  <a:schemeClr val="tx1"/>
                </a:solidFill>
                <a:latin typeface="Poppins Light" pitchFamily="2" charset="77"/>
              </a:defRPr>
            </a:lvl3pPr>
            <a:lvl4pPr marL="1600200" indent="-228600">
              <a:lnSpc>
                <a:spcPct val="90000"/>
              </a:lnSpc>
              <a:spcBef>
                <a:spcPts val="500"/>
              </a:spcBef>
              <a:buFont typeface="Arial" panose="020B0604020202020204" pitchFamily="34" charset="0"/>
              <a:buChar char="•"/>
              <a:defRPr>
                <a:solidFill>
                  <a:schemeClr val="tx1"/>
                </a:solidFill>
                <a:latin typeface="Poppins Light" pitchFamily="2" charset="77"/>
              </a:defRPr>
            </a:lvl4pPr>
            <a:lvl5pPr marL="2057400" indent="-228600">
              <a:lnSpc>
                <a:spcPct val="90000"/>
              </a:lnSpc>
              <a:spcBef>
                <a:spcPts val="500"/>
              </a:spcBef>
              <a:buFont typeface="Arial" panose="020B0604020202020204" pitchFamily="34" charset="0"/>
              <a:buChar char="•"/>
              <a:defRPr>
                <a:solidFill>
                  <a:schemeClr val="tx1"/>
                </a:solidFill>
                <a:latin typeface="Poppins Light"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Poppins Light"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Poppins Light"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Poppins Light"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Poppins Light" pitchFamily="2" charset="77"/>
              </a:defRPr>
            </a:lvl9pPr>
          </a:lstStyle>
          <a:p>
            <a:pPr eaLnBrk="1" hangingPunct="1">
              <a:lnSpc>
                <a:spcPct val="150000"/>
              </a:lnSpc>
              <a:spcBef>
                <a:spcPct val="0"/>
              </a:spcBef>
              <a:buFontTx/>
              <a:buNone/>
            </a:pPr>
            <a:r>
              <a:rPr lang="en-US" altLang="en-US" sz="1800" b="1" dirty="0">
                <a:solidFill>
                  <a:schemeClr val="accent2"/>
                </a:solidFill>
                <a:latin typeface="Century Gothic" panose="020B0502020202020204" pitchFamily="34" charset="0"/>
                <a:ea typeface="Poppins Light" pitchFamily="2" charset="77"/>
                <a:cs typeface="Poppins Light" pitchFamily="2" charset="77"/>
              </a:rPr>
              <a:t>What is it?</a:t>
            </a:r>
          </a:p>
          <a:p>
            <a:pPr eaLnBrk="1" hangingPunct="1">
              <a:lnSpc>
                <a:spcPct val="150000"/>
              </a:lnSpc>
              <a:spcBef>
                <a:spcPct val="0"/>
              </a:spcBef>
              <a:buFontTx/>
              <a:buNone/>
            </a:pPr>
            <a:r>
              <a:rPr lang="en-US" altLang="en-US" sz="1400" dirty="0">
                <a:latin typeface="Century Gothic" panose="020B0502020202020204" pitchFamily="34" charset="0"/>
                <a:ea typeface="Poppins Light" pitchFamily="2" charset="77"/>
                <a:cs typeface="Poppins Light" pitchFamily="2" charset="77"/>
              </a:rPr>
              <a:t>Breaking your customer base into groups that have </a:t>
            </a:r>
            <a:r>
              <a:rPr lang="en-US" altLang="en-US" sz="1400" b="1" dirty="0">
                <a:latin typeface="Century Gothic" panose="020B0502020202020204" pitchFamily="34" charset="0"/>
                <a:ea typeface="Poppins Light" pitchFamily="2" charset="77"/>
                <a:cs typeface="Poppins Light" pitchFamily="2" charset="77"/>
              </a:rPr>
              <a:t>similar needs </a:t>
            </a:r>
            <a:r>
              <a:rPr lang="en-US" altLang="en-US" sz="1400" dirty="0">
                <a:latin typeface="Century Gothic" panose="020B0502020202020204" pitchFamily="34" charset="0"/>
                <a:ea typeface="Poppins Light" pitchFamily="2" charset="77"/>
                <a:cs typeface="Poppins Light" pitchFamily="2" charset="77"/>
              </a:rPr>
              <a:t>at a </a:t>
            </a:r>
            <a:r>
              <a:rPr lang="en-US" altLang="en-US" sz="1400" b="1" dirty="0">
                <a:latin typeface="Century Gothic" panose="020B0502020202020204" pitchFamily="34" charset="0"/>
                <a:ea typeface="Poppins Light" pitchFamily="2" charset="77"/>
                <a:cs typeface="Poppins Light" pitchFamily="2" charset="77"/>
              </a:rPr>
              <a:t>similar price point</a:t>
            </a:r>
            <a:r>
              <a:rPr lang="en-US" altLang="en-US" sz="1400" dirty="0">
                <a:latin typeface="Century Gothic" panose="020B0502020202020204" pitchFamily="34" charset="0"/>
                <a:ea typeface="Poppins Light" pitchFamily="2" charset="77"/>
                <a:cs typeface="Poppins Light" pitchFamily="2" charset="77"/>
              </a:rPr>
              <a:t>.</a:t>
            </a:r>
          </a:p>
          <a:p>
            <a:pPr eaLnBrk="1" hangingPunct="1">
              <a:lnSpc>
                <a:spcPct val="150000"/>
              </a:lnSpc>
              <a:spcBef>
                <a:spcPct val="0"/>
              </a:spcBef>
              <a:buFontTx/>
              <a:buNone/>
            </a:pPr>
            <a:endParaRPr lang="en-US" altLang="en-US" sz="700" dirty="0">
              <a:latin typeface="Century Gothic" panose="020B0502020202020204" pitchFamily="34" charset="0"/>
              <a:ea typeface="Poppins Light" pitchFamily="2" charset="77"/>
              <a:cs typeface="Poppins Light" pitchFamily="2" charset="77"/>
            </a:endParaRPr>
          </a:p>
          <a:p>
            <a:pPr eaLnBrk="1" hangingPunct="1">
              <a:lnSpc>
                <a:spcPct val="150000"/>
              </a:lnSpc>
              <a:spcBef>
                <a:spcPct val="0"/>
              </a:spcBef>
              <a:buFontTx/>
              <a:buNone/>
            </a:pPr>
            <a:r>
              <a:rPr lang="en-US" altLang="en-US" sz="1800" b="1" dirty="0">
                <a:solidFill>
                  <a:srgbClr val="B61218"/>
                </a:solidFill>
                <a:latin typeface="Century Gothic" panose="020B0502020202020204" pitchFamily="34" charset="0"/>
                <a:ea typeface="Poppins Light" pitchFamily="2" charset="77"/>
                <a:cs typeface="Poppins Light" pitchFamily="2" charset="77"/>
              </a:rPr>
              <a:t>Why is it important?</a:t>
            </a:r>
          </a:p>
          <a:p>
            <a:pPr eaLnBrk="1" hangingPunct="1">
              <a:lnSpc>
                <a:spcPct val="150000"/>
              </a:lnSpc>
              <a:spcBef>
                <a:spcPct val="0"/>
              </a:spcBef>
            </a:pPr>
            <a:r>
              <a:rPr lang="en-US" altLang="en-US" sz="1400" dirty="0">
                <a:latin typeface="Century Gothic" panose="020B0502020202020204" pitchFamily="34" charset="0"/>
                <a:ea typeface="Poppins Light" pitchFamily="2" charset="77"/>
                <a:cs typeface="Poppins Light" pitchFamily="2" charset="77"/>
              </a:rPr>
              <a:t>Meets customer needs </a:t>
            </a:r>
            <a:r>
              <a:rPr lang="en-US" altLang="en-US" sz="1400" b="1" dirty="0">
                <a:latin typeface="Century Gothic" panose="020B0502020202020204" pitchFamily="34" charset="0"/>
                <a:ea typeface="Poppins Light" pitchFamily="2" charset="77"/>
                <a:cs typeface="Poppins Light" pitchFamily="2" charset="77"/>
              </a:rPr>
              <a:t>in the way they want them met.</a:t>
            </a:r>
          </a:p>
          <a:p>
            <a:pPr eaLnBrk="1" hangingPunct="1">
              <a:lnSpc>
                <a:spcPct val="150000"/>
              </a:lnSpc>
              <a:spcBef>
                <a:spcPct val="0"/>
              </a:spcBef>
            </a:pPr>
            <a:r>
              <a:rPr lang="en-US" altLang="en-US" sz="1400" dirty="0">
                <a:latin typeface="Century Gothic" panose="020B0502020202020204" pitchFamily="34" charset="0"/>
                <a:ea typeface="Poppins Light" pitchFamily="2" charset="77"/>
                <a:cs typeface="Poppins Light" pitchFamily="2" charset="77"/>
              </a:rPr>
              <a:t>Aligns </a:t>
            </a:r>
            <a:r>
              <a:rPr lang="en-US" altLang="en-US" sz="1400" b="1" dirty="0">
                <a:latin typeface="Century Gothic" panose="020B0502020202020204" pitchFamily="34" charset="0"/>
                <a:ea typeface="Poppins Light" pitchFamily="2" charset="77"/>
                <a:cs typeface="Poppins Light" pitchFamily="2" charset="77"/>
              </a:rPr>
              <a:t>cost and revenue.</a:t>
            </a:r>
          </a:p>
          <a:p>
            <a:pPr eaLnBrk="1" hangingPunct="1">
              <a:lnSpc>
                <a:spcPct val="150000"/>
              </a:lnSpc>
              <a:spcBef>
                <a:spcPct val="0"/>
              </a:spcBef>
            </a:pPr>
            <a:r>
              <a:rPr lang="en-US" altLang="en-US" sz="1400" dirty="0">
                <a:latin typeface="Century Gothic" panose="020B0502020202020204" pitchFamily="34" charset="0"/>
                <a:ea typeface="Poppins Light" pitchFamily="2" charset="77"/>
                <a:cs typeface="Poppins Light" pitchFamily="2" charset="77"/>
              </a:rPr>
              <a:t>Allows for </a:t>
            </a:r>
            <a:r>
              <a:rPr lang="en-US" altLang="en-US" sz="1400" b="1" dirty="0">
                <a:latin typeface="Century Gothic" panose="020B0502020202020204" pitchFamily="34" charset="0"/>
                <a:ea typeface="Poppins Light" pitchFamily="2" charset="77"/>
                <a:cs typeface="Poppins Light" pitchFamily="2" charset="77"/>
              </a:rPr>
              <a:t>reporting and decision-making </a:t>
            </a:r>
            <a:r>
              <a:rPr lang="en-US" altLang="en-US" sz="1400" dirty="0">
                <a:latin typeface="Century Gothic" panose="020B0502020202020204" pitchFamily="34" charset="0"/>
                <a:ea typeface="Poppins Light" pitchFamily="2" charset="77"/>
                <a:cs typeface="Poppins Light" pitchFamily="2" charset="77"/>
              </a:rPr>
              <a:t>that is unique to each customer group.</a:t>
            </a:r>
          </a:p>
        </p:txBody>
      </p:sp>
    </p:spTree>
    <p:extLst>
      <p:ext uri="{BB962C8B-B14F-4D97-AF65-F5344CB8AC3E}">
        <p14:creationId xmlns:p14="http://schemas.microsoft.com/office/powerpoint/2010/main" val="334962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38"/>
          <p:cNvSpPr txBox="1"/>
          <p:nvPr/>
        </p:nvSpPr>
        <p:spPr>
          <a:xfrm>
            <a:off x="288100" y="243751"/>
            <a:ext cx="6915000" cy="923289"/>
          </a:xfrm>
          <a:prstGeom prst="rect">
            <a:avLst/>
          </a:prstGeom>
          <a:solidFill>
            <a:srgbClr val="FFFFFF">
              <a:alpha val="77254"/>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n" sz="3600" i="0" u="none" strike="noStrike" cap="none" dirty="0">
                <a:solidFill>
                  <a:schemeClr val="dk1"/>
                </a:solidFill>
                <a:latin typeface="Barlow Semi Condensed"/>
                <a:ea typeface="Barlow Semi Condensed"/>
                <a:cs typeface="Barlow Semi Condensed"/>
                <a:sym typeface="Barlow Semi Condensed"/>
              </a:rPr>
              <a:t>Building Actionable Segments</a:t>
            </a:r>
            <a:endParaRPr sz="3600" i="0" u="none" strike="noStrike" cap="none" dirty="0">
              <a:solidFill>
                <a:schemeClr val="dk1"/>
              </a:solidFill>
              <a:latin typeface="Barlow Semi Condensed"/>
              <a:ea typeface="Barlow Semi Condensed"/>
              <a:cs typeface="Barlow Semi Condensed"/>
              <a:sym typeface="Barlow Semi Condensed"/>
            </a:endParaRPr>
          </a:p>
        </p:txBody>
      </p:sp>
      <p:sp>
        <p:nvSpPr>
          <p:cNvPr id="266" name="Google Shape;266;p38"/>
          <p:cNvSpPr/>
          <p:nvPr/>
        </p:nvSpPr>
        <p:spPr>
          <a:xfrm rot="-5400000" flipH="1">
            <a:off x="2421298" y="2321675"/>
            <a:ext cx="45600" cy="4888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9" name="Google Shape;269;p38"/>
          <p:cNvSpPr/>
          <p:nvPr/>
        </p:nvSpPr>
        <p:spPr>
          <a:xfrm flipH="1">
            <a:off x="12257" y="982555"/>
            <a:ext cx="7190821" cy="13836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7" name="Google Shape;267;p38"/>
          <p:cNvSpPr/>
          <p:nvPr/>
        </p:nvSpPr>
        <p:spPr>
          <a:xfrm flipH="1">
            <a:off x="133791" y="0"/>
            <a:ext cx="45722" cy="4888282"/>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23;p35">
            <a:extLst>
              <a:ext uri="{FF2B5EF4-FFF2-40B4-BE49-F238E27FC236}">
                <a16:creationId xmlns:a16="http://schemas.microsoft.com/office/drawing/2014/main" id="{F9CC9CFB-DD59-A492-4D9A-1873583A3D2E}"/>
              </a:ext>
            </a:extLst>
          </p:cNvPr>
          <p:cNvSpPr txBox="1"/>
          <p:nvPr/>
        </p:nvSpPr>
        <p:spPr>
          <a:xfrm>
            <a:off x="123472" y="4952680"/>
            <a:ext cx="2385552" cy="1846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dirty="0">
                <a:solidFill>
                  <a:srgbClr val="000000"/>
                </a:solidFill>
                <a:latin typeface="Arial"/>
                <a:ea typeface="Arial"/>
                <a:cs typeface="Arial"/>
                <a:sym typeface="Arial"/>
              </a:rPr>
              <a:t>© 2023 The Success League, LLC</a:t>
            </a:r>
            <a:endParaRPr sz="1400" b="0" i="0" u="none" strike="noStrike" cap="none" dirty="0">
              <a:solidFill>
                <a:srgbClr val="000000"/>
              </a:solidFill>
              <a:latin typeface="Arial"/>
              <a:ea typeface="Arial"/>
              <a:cs typeface="Arial"/>
              <a:sym typeface="Arial"/>
            </a:endParaRPr>
          </a:p>
        </p:txBody>
      </p:sp>
      <p:grpSp>
        <p:nvGrpSpPr>
          <p:cNvPr id="5" name="Group 4">
            <a:extLst>
              <a:ext uri="{FF2B5EF4-FFF2-40B4-BE49-F238E27FC236}">
                <a16:creationId xmlns:a16="http://schemas.microsoft.com/office/drawing/2014/main" id="{231D0BBF-0B50-192B-3627-B38A986B6690}"/>
              </a:ext>
            </a:extLst>
          </p:cNvPr>
          <p:cNvGrpSpPr/>
          <p:nvPr/>
        </p:nvGrpSpPr>
        <p:grpSpPr>
          <a:xfrm>
            <a:off x="413815" y="1376778"/>
            <a:ext cx="3193852" cy="3202577"/>
            <a:chOff x="2808645" y="1142003"/>
            <a:chExt cx="3193852" cy="3202577"/>
          </a:xfrm>
        </p:grpSpPr>
        <p:sp>
          <p:nvSpPr>
            <p:cNvPr id="6" name="Rectangle 5">
              <a:extLst>
                <a:ext uri="{FF2B5EF4-FFF2-40B4-BE49-F238E27FC236}">
                  <a16:creationId xmlns:a16="http://schemas.microsoft.com/office/drawing/2014/main" id="{61209DE2-DD33-CBA5-2F9D-5E01AFC66452}"/>
                </a:ext>
              </a:extLst>
            </p:cNvPr>
            <p:cNvSpPr/>
            <p:nvPr/>
          </p:nvSpPr>
          <p:spPr>
            <a:xfrm>
              <a:off x="3141503" y="1142003"/>
              <a:ext cx="2860994" cy="2859493"/>
            </a:xfrm>
            <a:prstGeom prst="rect">
              <a:avLst/>
            </a:prstGeom>
            <a:solidFill>
              <a:schemeClr val="accent3">
                <a:lumMod val="20000"/>
                <a:lumOff val="80000"/>
              </a:schemeClr>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C2A7BC-C527-7379-0492-4FC7EEDA6E0A}"/>
                </a:ext>
              </a:extLst>
            </p:cNvPr>
            <p:cNvSpPr txBox="1"/>
            <p:nvPr/>
          </p:nvSpPr>
          <p:spPr>
            <a:xfrm>
              <a:off x="3125462" y="4036803"/>
              <a:ext cx="909128" cy="307777"/>
            </a:xfrm>
            <a:prstGeom prst="rect">
              <a:avLst/>
            </a:prstGeom>
            <a:noFill/>
          </p:spPr>
          <p:txBody>
            <a:bodyPr wrap="square" rtlCol="0">
              <a:spAutoFit/>
            </a:bodyPr>
            <a:lstStyle/>
            <a:p>
              <a:r>
                <a:rPr lang="en-US" dirty="0">
                  <a:latin typeface="Century Gothic" panose="020B0502020202020204" pitchFamily="34" charset="0"/>
                </a:rPr>
                <a:t>X Factor </a:t>
              </a:r>
            </a:p>
          </p:txBody>
        </p:sp>
        <p:sp>
          <p:nvSpPr>
            <p:cNvPr id="8" name="TextBox 7">
              <a:extLst>
                <a:ext uri="{FF2B5EF4-FFF2-40B4-BE49-F238E27FC236}">
                  <a16:creationId xmlns:a16="http://schemas.microsoft.com/office/drawing/2014/main" id="{1F681724-5070-45AF-D5E9-F1F3F75BA037}"/>
                </a:ext>
              </a:extLst>
            </p:cNvPr>
            <p:cNvSpPr txBox="1"/>
            <p:nvPr/>
          </p:nvSpPr>
          <p:spPr>
            <a:xfrm rot="16200000">
              <a:off x="2042887" y="2931832"/>
              <a:ext cx="1839294" cy="307777"/>
            </a:xfrm>
            <a:prstGeom prst="rect">
              <a:avLst/>
            </a:prstGeom>
            <a:noFill/>
          </p:spPr>
          <p:txBody>
            <a:bodyPr wrap="square" rtlCol="0">
              <a:spAutoFit/>
            </a:bodyPr>
            <a:lstStyle/>
            <a:p>
              <a:r>
                <a:rPr lang="en-US" dirty="0">
                  <a:latin typeface="Century Gothic" panose="020B0502020202020204" pitchFamily="34" charset="0"/>
                </a:rPr>
                <a:t>ARR + Brand Value</a:t>
              </a:r>
            </a:p>
          </p:txBody>
        </p:sp>
        <p:cxnSp>
          <p:nvCxnSpPr>
            <p:cNvPr id="9" name="Straight Connector 8">
              <a:extLst>
                <a:ext uri="{FF2B5EF4-FFF2-40B4-BE49-F238E27FC236}">
                  <a16:creationId xmlns:a16="http://schemas.microsoft.com/office/drawing/2014/main" id="{A82D3757-D24D-3834-2E59-CC57079D1B08}"/>
                </a:ext>
              </a:extLst>
            </p:cNvPr>
            <p:cNvCxnSpPr>
              <a:stCxn id="8" idx="3"/>
            </p:cNvCxnSpPr>
            <p:nvPr/>
          </p:nvCxnSpPr>
          <p:spPr>
            <a:xfrm flipV="1">
              <a:off x="2962534" y="1142003"/>
              <a:ext cx="5255" cy="1024071"/>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9D18CDC-BA1C-B90E-49BC-CA1902D3663D}"/>
                </a:ext>
              </a:extLst>
            </p:cNvPr>
            <p:cNvCxnSpPr>
              <a:cxnSpLocks/>
              <a:stCxn id="7" idx="3"/>
            </p:cNvCxnSpPr>
            <p:nvPr/>
          </p:nvCxnSpPr>
          <p:spPr>
            <a:xfrm>
              <a:off x="4034590" y="4190692"/>
              <a:ext cx="1967907" cy="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D495EFB9-071F-EF6A-7B6A-39D9D84BB566}"/>
              </a:ext>
            </a:extLst>
          </p:cNvPr>
          <p:cNvSpPr txBox="1"/>
          <p:nvPr/>
        </p:nvSpPr>
        <p:spPr>
          <a:xfrm>
            <a:off x="4056413" y="1361919"/>
            <a:ext cx="3146665" cy="2062103"/>
          </a:xfrm>
          <a:prstGeom prst="rect">
            <a:avLst/>
          </a:prstGeom>
          <a:noFill/>
        </p:spPr>
        <p:txBody>
          <a:bodyPr wrap="square" rtlCol="0">
            <a:spAutoFit/>
          </a:bodyPr>
          <a:lstStyle/>
          <a:p>
            <a:r>
              <a:rPr lang="en-US" b="1" dirty="0">
                <a:latin typeface="Century Gothic" panose="020B0502020202020204" pitchFamily="34" charset="0"/>
              </a:rPr>
              <a:t>ARR + Brand Value</a:t>
            </a:r>
          </a:p>
          <a:p>
            <a:pPr marL="285750" indent="-285750">
              <a:buFont typeface="Arial" panose="020B0604020202020204" pitchFamily="34" charset="0"/>
              <a:buChar char="•"/>
            </a:pPr>
            <a:r>
              <a:rPr lang="en-US" sz="1200" dirty="0">
                <a:latin typeface="Century Gothic" panose="020B0502020202020204" pitchFamily="34" charset="0"/>
              </a:rPr>
              <a:t>Aligns segmentation with business model</a:t>
            </a:r>
          </a:p>
          <a:p>
            <a:pPr marL="285750" indent="-285750">
              <a:buFont typeface="Arial" panose="020B0604020202020204" pitchFamily="34" charset="0"/>
              <a:buChar char="•"/>
            </a:pPr>
            <a:r>
              <a:rPr lang="en-US" sz="1200" dirty="0">
                <a:latin typeface="Century Gothic" panose="020B0502020202020204" pitchFamily="34" charset="0"/>
              </a:rPr>
              <a:t>Allows for manual assignment of major brands </a:t>
            </a:r>
          </a:p>
          <a:p>
            <a:pPr marL="285750" indent="-285750">
              <a:buFont typeface="Arial" panose="020B0604020202020204" pitchFamily="34" charset="0"/>
              <a:buChar char="•"/>
            </a:pPr>
            <a:endParaRPr lang="en-US" dirty="0">
              <a:latin typeface="Century Gothic" panose="020B0502020202020204" pitchFamily="34" charset="0"/>
            </a:endParaRPr>
          </a:p>
          <a:p>
            <a:r>
              <a:rPr lang="en-US" b="1" dirty="0">
                <a:latin typeface="Century Gothic" panose="020B0502020202020204" pitchFamily="34" charset="0"/>
              </a:rPr>
              <a:t>X Factor</a:t>
            </a:r>
          </a:p>
          <a:p>
            <a:pPr marL="285750" indent="-285750">
              <a:buFont typeface="Arial" panose="020B0604020202020204" pitchFamily="34" charset="0"/>
              <a:buChar char="•"/>
            </a:pPr>
            <a:r>
              <a:rPr lang="en-US" sz="1200" dirty="0">
                <a:latin typeface="Century Gothic" panose="020B0502020202020204" pitchFamily="34" charset="0"/>
              </a:rPr>
              <a:t>Major driver of customer behavior differences</a:t>
            </a:r>
          </a:p>
          <a:p>
            <a:pPr marL="285750" indent="-285750">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2862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38"/>
          <p:cNvSpPr txBox="1"/>
          <p:nvPr/>
        </p:nvSpPr>
        <p:spPr>
          <a:xfrm>
            <a:off x="288100" y="243751"/>
            <a:ext cx="6915000" cy="923289"/>
          </a:xfrm>
          <a:prstGeom prst="rect">
            <a:avLst/>
          </a:prstGeom>
          <a:solidFill>
            <a:srgbClr val="FFFFFF">
              <a:alpha val="77254"/>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n" sz="3600" i="0" u="none" strike="noStrike" cap="none" dirty="0">
                <a:solidFill>
                  <a:schemeClr val="dk1"/>
                </a:solidFill>
                <a:latin typeface="Barlow Semi Condensed"/>
                <a:ea typeface="Barlow Semi Condensed"/>
                <a:cs typeface="Barlow Semi Condensed"/>
                <a:sym typeface="Barlow Semi Condensed"/>
              </a:rPr>
              <a:t>Segmentation Exa</a:t>
            </a:r>
            <a:r>
              <a:rPr lang="en" sz="3600" dirty="0">
                <a:solidFill>
                  <a:schemeClr val="dk1"/>
                </a:solidFill>
                <a:latin typeface="Barlow Semi Condensed"/>
                <a:ea typeface="Barlow Semi Condensed"/>
                <a:cs typeface="Barlow Semi Condensed"/>
                <a:sym typeface="Barlow Semi Condensed"/>
              </a:rPr>
              <a:t>mple 1</a:t>
            </a:r>
            <a:endParaRPr sz="3600" i="0" u="none" strike="noStrike" cap="none" dirty="0">
              <a:solidFill>
                <a:schemeClr val="dk1"/>
              </a:solidFill>
              <a:latin typeface="Barlow Semi Condensed"/>
              <a:ea typeface="Barlow Semi Condensed"/>
              <a:cs typeface="Barlow Semi Condensed"/>
              <a:sym typeface="Barlow Semi Condensed"/>
            </a:endParaRPr>
          </a:p>
        </p:txBody>
      </p:sp>
      <p:sp>
        <p:nvSpPr>
          <p:cNvPr id="266" name="Google Shape;266;p38"/>
          <p:cNvSpPr/>
          <p:nvPr/>
        </p:nvSpPr>
        <p:spPr>
          <a:xfrm rot="-5400000" flipH="1">
            <a:off x="2421298" y="2321675"/>
            <a:ext cx="45600" cy="4888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9" name="Google Shape;269;p38"/>
          <p:cNvSpPr/>
          <p:nvPr/>
        </p:nvSpPr>
        <p:spPr>
          <a:xfrm flipH="1">
            <a:off x="12257" y="982555"/>
            <a:ext cx="7190821" cy="13836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7" name="Google Shape;267;p38"/>
          <p:cNvSpPr/>
          <p:nvPr/>
        </p:nvSpPr>
        <p:spPr>
          <a:xfrm flipH="1">
            <a:off x="133791" y="0"/>
            <a:ext cx="45722" cy="4888282"/>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23;p35">
            <a:extLst>
              <a:ext uri="{FF2B5EF4-FFF2-40B4-BE49-F238E27FC236}">
                <a16:creationId xmlns:a16="http://schemas.microsoft.com/office/drawing/2014/main" id="{F9CC9CFB-DD59-A492-4D9A-1873583A3D2E}"/>
              </a:ext>
            </a:extLst>
          </p:cNvPr>
          <p:cNvSpPr txBox="1"/>
          <p:nvPr/>
        </p:nvSpPr>
        <p:spPr>
          <a:xfrm>
            <a:off x="123472" y="4952680"/>
            <a:ext cx="2385552" cy="1846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dirty="0">
                <a:solidFill>
                  <a:srgbClr val="000000"/>
                </a:solidFill>
                <a:latin typeface="Arial"/>
                <a:ea typeface="Arial"/>
                <a:cs typeface="Arial"/>
                <a:sym typeface="Arial"/>
              </a:rPr>
              <a:t>© 2023 The Success League, LLC</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F558196-E0D6-656C-7594-E513934CFA59}"/>
              </a:ext>
            </a:extLst>
          </p:cNvPr>
          <p:cNvPicPr>
            <a:picLocks noChangeAspect="1"/>
          </p:cNvPicPr>
          <p:nvPr/>
        </p:nvPicPr>
        <p:blipFill>
          <a:blip r:embed="rId3"/>
          <a:stretch>
            <a:fillRect/>
          </a:stretch>
        </p:blipFill>
        <p:spPr>
          <a:xfrm>
            <a:off x="376901" y="1312609"/>
            <a:ext cx="6928742" cy="3330659"/>
          </a:xfrm>
          <a:prstGeom prst="rect">
            <a:avLst/>
          </a:prstGeom>
        </p:spPr>
      </p:pic>
    </p:spTree>
    <p:extLst>
      <p:ext uri="{BB962C8B-B14F-4D97-AF65-F5344CB8AC3E}">
        <p14:creationId xmlns:p14="http://schemas.microsoft.com/office/powerpoint/2010/main" val="1048422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38"/>
          <p:cNvSpPr txBox="1"/>
          <p:nvPr/>
        </p:nvSpPr>
        <p:spPr>
          <a:xfrm>
            <a:off x="288100" y="243751"/>
            <a:ext cx="6915000" cy="923289"/>
          </a:xfrm>
          <a:prstGeom prst="rect">
            <a:avLst/>
          </a:prstGeom>
          <a:solidFill>
            <a:srgbClr val="FFFFFF">
              <a:alpha val="77254"/>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n" sz="3600" i="0" u="none" strike="noStrike" cap="none" dirty="0">
                <a:solidFill>
                  <a:schemeClr val="dk1"/>
                </a:solidFill>
                <a:latin typeface="Barlow Semi Condensed"/>
                <a:ea typeface="Barlow Semi Condensed"/>
                <a:cs typeface="Barlow Semi Condensed"/>
                <a:sym typeface="Barlow Semi Condensed"/>
              </a:rPr>
              <a:t>Segmentation Example 2</a:t>
            </a:r>
            <a:endParaRPr sz="3600" i="0" u="none" strike="noStrike" cap="none" dirty="0">
              <a:solidFill>
                <a:schemeClr val="dk1"/>
              </a:solidFill>
              <a:latin typeface="Barlow Semi Condensed"/>
              <a:ea typeface="Barlow Semi Condensed"/>
              <a:cs typeface="Barlow Semi Condensed"/>
              <a:sym typeface="Barlow Semi Condensed"/>
            </a:endParaRPr>
          </a:p>
        </p:txBody>
      </p:sp>
      <p:sp>
        <p:nvSpPr>
          <p:cNvPr id="266" name="Google Shape;266;p38"/>
          <p:cNvSpPr/>
          <p:nvPr/>
        </p:nvSpPr>
        <p:spPr>
          <a:xfrm rot="-5400000" flipH="1">
            <a:off x="2421298" y="2321675"/>
            <a:ext cx="45600" cy="4888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9" name="Google Shape;269;p38"/>
          <p:cNvSpPr/>
          <p:nvPr/>
        </p:nvSpPr>
        <p:spPr>
          <a:xfrm flipH="1">
            <a:off x="12257" y="982555"/>
            <a:ext cx="7190821" cy="13836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7" name="Google Shape;267;p38"/>
          <p:cNvSpPr/>
          <p:nvPr/>
        </p:nvSpPr>
        <p:spPr>
          <a:xfrm flipH="1">
            <a:off x="133791" y="0"/>
            <a:ext cx="45722" cy="4888282"/>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23;p35">
            <a:extLst>
              <a:ext uri="{FF2B5EF4-FFF2-40B4-BE49-F238E27FC236}">
                <a16:creationId xmlns:a16="http://schemas.microsoft.com/office/drawing/2014/main" id="{F9CC9CFB-DD59-A492-4D9A-1873583A3D2E}"/>
              </a:ext>
            </a:extLst>
          </p:cNvPr>
          <p:cNvSpPr txBox="1"/>
          <p:nvPr/>
        </p:nvSpPr>
        <p:spPr>
          <a:xfrm>
            <a:off x="123472" y="4952680"/>
            <a:ext cx="2385552" cy="1846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dirty="0">
                <a:solidFill>
                  <a:srgbClr val="000000"/>
                </a:solidFill>
                <a:latin typeface="Arial"/>
                <a:ea typeface="Arial"/>
                <a:cs typeface="Arial"/>
                <a:sym typeface="Arial"/>
              </a:rPr>
              <a:t>© 2023 The Success League, LLC</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15C49B26-85A8-2E86-09F2-AB2879E08A2C}"/>
              </a:ext>
            </a:extLst>
          </p:cNvPr>
          <p:cNvPicPr>
            <a:picLocks noChangeAspect="1"/>
          </p:cNvPicPr>
          <p:nvPr/>
        </p:nvPicPr>
        <p:blipFill>
          <a:blip r:embed="rId3"/>
          <a:stretch>
            <a:fillRect/>
          </a:stretch>
        </p:blipFill>
        <p:spPr>
          <a:xfrm>
            <a:off x="288100" y="1264705"/>
            <a:ext cx="8320330" cy="3332962"/>
          </a:xfrm>
          <a:prstGeom prst="rect">
            <a:avLst/>
          </a:prstGeom>
        </p:spPr>
      </p:pic>
    </p:spTree>
    <p:extLst>
      <p:ext uri="{BB962C8B-B14F-4D97-AF65-F5344CB8AC3E}">
        <p14:creationId xmlns:p14="http://schemas.microsoft.com/office/powerpoint/2010/main" val="2165021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7" name="Picture 6" descr="A group of people sitting around a table with laptops&#10;&#10;Description automatically generated with medium confidence">
            <a:extLst>
              <a:ext uri="{FF2B5EF4-FFF2-40B4-BE49-F238E27FC236}">
                <a16:creationId xmlns:a16="http://schemas.microsoft.com/office/drawing/2014/main" id="{F10342E2-D6DF-A542-B615-968EF50C1A2A}"/>
              </a:ext>
            </a:extLst>
          </p:cNvPr>
          <p:cNvPicPr>
            <a:picLocks noChangeAspect="1"/>
          </p:cNvPicPr>
          <p:nvPr/>
        </p:nvPicPr>
        <p:blipFill>
          <a:blip r:embed="rId3"/>
          <a:stretch>
            <a:fillRect/>
          </a:stretch>
        </p:blipFill>
        <p:spPr>
          <a:xfrm>
            <a:off x="5938962" y="0"/>
            <a:ext cx="3429000" cy="5143500"/>
          </a:xfrm>
          <a:prstGeom prst="rect">
            <a:avLst/>
          </a:prstGeom>
        </p:spPr>
      </p:pic>
      <p:sp>
        <p:nvSpPr>
          <p:cNvPr id="377" name="Google Shape;377;p48"/>
          <p:cNvSpPr/>
          <p:nvPr/>
        </p:nvSpPr>
        <p:spPr>
          <a:xfrm rot="-5400000">
            <a:off x="-2437451" y="2548890"/>
            <a:ext cx="5143500" cy="4571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8" name="Google Shape;378;p48"/>
          <p:cNvSpPr/>
          <p:nvPr/>
        </p:nvSpPr>
        <p:spPr>
          <a:xfrm flipH="1">
            <a:off x="156753" y="854268"/>
            <a:ext cx="4324351" cy="10731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9" name="Google Shape;379;p48"/>
          <p:cNvSpPr txBox="1"/>
          <p:nvPr/>
        </p:nvSpPr>
        <p:spPr>
          <a:xfrm>
            <a:off x="156752" y="213564"/>
            <a:ext cx="5782209" cy="8540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n" sz="3300" i="0" u="none" strike="noStrike" cap="none" dirty="0">
                <a:solidFill>
                  <a:schemeClr val="dk1"/>
                </a:solidFill>
                <a:latin typeface="Barlow Semi Condensed"/>
                <a:ea typeface="Barlow Semi Condensed"/>
                <a:cs typeface="Barlow Semi Condensed"/>
                <a:sym typeface="Barlow Semi Condensed"/>
              </a:rPr>
              <a:t>Segments in Sales &amp; Marketing</a:t>
            </a:r>
            <a:endParaRPr sz="3300" i="0" u="none" strike="noStrike" cap="none" dirty="0">
              <a:solidFill>
                <a:schemeClr val="dk1"/>
              </a:solidFill>
              <a:latin typeface="Barlow Semi Condensed"/>
              <a:ea typeface="Barlow Semi Condensed"/>
              <a:cs typeface="Barlow Semi Condensed"/>
              <a:sym typeface="Barlow Semi Condensed"/>
            </a:endParaRPr>
          </a:p>
        </p:txBody>
      </p:sp>
      <p:sp>
        <p:nvSpPr>
          <p:cNvPr id="380" name="Google Shape;380;p48"/>
          <p:cNvSpPr/>
          <p:nvPr/>
        </p:nvSpPr>
        <p:spPr>
          <a:xfrm flipH="1">
            <a:off x="0" y="4467585"/>
            <a:ext cx="6766560" cy="130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p48"/>
          <p:cNvSpPr/>
          <p:nvPr/>
        </p:nvSpPr>
        <p:spPr>
          <a:xfrm flipH="1">
            <a:off x="-1" y="4597686"/>
            <a:ext cx="6766560" cy="613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23;p35">
            <a:extLst>
              <a:ext uri="{FF2B5EF4-FFF2-40B4-BE49-F238E27FC236}">
                <a16:creationId xmlns:a16="http://schemas.microsoft.com/office/drawing/2014/main" id="{11C074A0-C7EE-1D42-6BA9-D8080EA9DFE8}"/>
              </a:ext>
            </a:extLst>
          </p:cNvPr>
          <p:cNvSpPr txBox="1"/>
          <p:nvPr/>
        </p:nvSpPr>
        <p:spPr>
          <a:xfrm>
            <a:off x="123472" y="4952680"/>
            <a:ext cx="2385552" cy="1846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dirty="0">
                <a:solidFill>
                  <a:srgbClr val="000000"/>
                </a:solidFill>
                <a:latin typeface="Arial"/>
                <a:ea typeface="Arial"/>
                <a:cs typeface="Arial"/>
                <a:sym typeface="Arial"/>
              </a:rPr>
              <a:t>© 2023 The Success League, LLC</a:t>
            </a:r>
            <a:endParaRPr sz="1400" b="0" i="0" u="none" strike="noStrike" cap="none" dirty="0">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0B4BD769-AA4C-0BB8-CD9E-E3EED2C0C2B4}"/>
              </a:ext>
            </a:extLst>
          </p:cNvPr>
          <p:cNvSpPr txBox="1"/>
          <p:nvPr/>
        </p:nvSpPr>
        <p:spPr>
          <a:xfrm>
            <a:off x="355900" y="1147832"/>
            <a:ext cx="4556014" cy="3054682"/>
          </a:xfrm>
          <a:prstGeom prst="rect">
            <a:avLst/>
          </a:prstGeom>
          <a:noFill/>
        </p:spPr>
        <p:txBody>
          <a:bodyPr wrap="square" rtlCol="0">
            <a:spAutoFit/>
          </a:bodyPr>
          <a:lstStyle/>
          <a:p>
            <a:r>
              <a:rPr lang="en-US" sz="2000" b="1" dirty="0">
                <a:solidFill>
                  <a:schemeClr val="accent2"/>
                </a:solidFill>
                <a:latin typeface="Century Gothic" panose="020B0502020202020204" pitchFamily="34" charset="0"/>
              </a:rPr>
              <a:t>Use Cases by Segment</a:t>
            </a:r>
          </a:p>
          <a:p>
            <a:r>
              <a:rPr lang="en-US" dirty="0">
                <a:latin typeface="Century Gothic" panose="020B0502020202020204" pitchFamily="34" charset="0"/>
              </a:rPr>
              <a:t>Product marketing can leverage </a:t>
            </a:r>
            <a:r>
              <a:rPr lang="en-US" b="1" dirty="0">
                <a:latin typeface="Century Gothic" panose="020B0502020202020204" pitchFamily="34" charset="0"/>
              </a:rPr>
              <a:t>unique use cases</a:t>
            </a:r>
            <a:r>
              <a:rPr lang="en-US" dirty="0">
                <a:latin typeface="Century Gothic" panose="020B0502020202020204" pitchFamily="34" charset="0"/>
              </a:rPr>
              <a:t> to develop solutions that appeal to different segments.</a:t>
            </a:r>
          </a:p>
          <a:p>
            <a:endParaRPr lang="en-US" sz="1000" dirty="0">
              <a:latin typeface="Century Gothic" panose="020B0502020202020204" pitchFamily="34" charset="0"/>
            </a:endParaRPr>
          </a:p>
          <a:p>
            <a:r>
              <a:rPr lang="en-US" sz="2000" b="1" dirty="0">
                <a:solidFill>
                  <a:schemeClr val="accent2"/>
                </a:solidFill>
                <a:latin typeface="Century Gothic" panose="020B0502020202020204" pitchFamily="34" charset="0"/>
              </a:rPr>
              <a:t>Value by Segment</a:t>
            </a:r>
          </a:p>
          <a:p>
            <a:r>
              <a:rPr lang="en-US" dirty="0">
                <a:latin typeface="Century Gothic" panose="020B0502020202020204" pitchFamily="34" charset="0"/>
              </a:rPr>
              <a:t>Sales and Marketing can identify what different customer segments value and </a:t>
            </a:r>
            <a:r>
              <a:rPr lang="en-US" b="1" dirty="0">
                <a:latin typeface="Century Gothic" panose="020B0502020202020204" pitchFamily="34" charset="0"/>
              </a:rPr>
              <a:t>tailor messaging </a:t>
            </a:r>
            <a:r>
              <a:rPr lang="en-US" dirty="0">
                <a:latin typeface="Century Gothic" panose="020B0502020202020204" pitchFamily="34" charset="0"/>
              </a:rPr>
              <a:t>accordingly.</a:t>
            </a:r>
          </a:p>
          <a:p>
            <a:endParaRPr lang="en-US" sz="1050" dirty="0">
              <a:latin typeface="Century Gothic" panose="020B0502020202020204" pitchFamily="34" charset="0"/>
            </a:endParaRPr>
          </a:p>
          <a:p>
            <a:r>
              <a:rPr lang="en-US" sz="2000" b="1" dirty="0">
                <a:solidFill>
                  <a:schemeClr val="accent2"/>
                </a:solidFill>
                <a:latin typeface="Century Gothic" panose="020B0502020202020204" pitchFamily="34" charset="0"/>
              </a:rPr>
              <a:t>Advocates by Segment</a:t>
            </a:r>
          </a:p>
          <a:p>
            <a:r>
              <a:rPr lang="en-US" dirty="0">
                <a:latin typeface="Century Gothic" panose="020B0502020202020204" pitchFamily="34" charset="0"/>
              </a:rPr>
              <a:t>Marketing can use different </a:t>
            </a:r>
            <a:r>
              <a:rPr lang="en-US" b="1" dirty="0">
                <a:latin typeface="Century Gothic" panose="020B0502020202020204" pitchFamily="34" charset="0"/>
              </a:rPr>
              <a:t>customer stories </a:t>
            </a:r>
            <a:r>
              <a:rPr lang="en-US" dirty="0">
                <a:latin typeface="Century Gothic" panose="020B0502020202020204" pitchFamily="34" charset="0"/>
              </a:rPr>
              <a:t>by segment to reach different types of customers.</a:t>
            </a:r>
            <a:endParaRPr lang="en-US" b="1" dirty="0">
              <a:latin typeface="Century Gothic" panose="020B0502020202020204" pitchFamily="34" charset="0"/>
            </a:endParaRPr>
          </a:p>
        </p:txBody>
      </p:sp>
    </p:spTree>
    <p:extLst>
      <p:ext uri="{BB962C8B-B14F-4D97-AF65-F5344CB8AC3E}">
        <p14:creationId xmlns:p14="http://schemas.microsoft.com/office/powerpoint/2010/main" val="144979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38"/>
          <p:cNvSpPr txBox="1"/>
          <p:nvPr/>
        </p:nvSpPr>
        <p:spPr>
          <a:xfrm>
            <a:off x="288100" y="243751"/>
            <a:ext cx="7655146" cy="923289"/>
          </a:xfrm>
          <a:prstGeom prst="rect">
            <a:avLst/>
          </a:prstGeom>
          <a:solidFill>
            <a:srgbClr val="FFFFFF">
              <a:alpha val="77254"/>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n" sz="3600" i="0" u="none" strike="noStrike" cap="none" dirty="0">
                <a:solidFill>
                  <a:schemeClr val="dk1"/>
                </a:solidFill>
                <a:latin typeface="Barlow Semi Condensed"/>
                <a:ea typeface="Barlow Semi Condensed"/>
                <a:cs typeface="Barlow Semi Condensed"/>
                <a:sym typeface="Barlow Semi Condensed"/>
              </a:rPr>
              <a:t>Measuring Revenue Impact by Segment</a:t>
            </a:r>
            <a:endParaRPr sz="3600" i="0" u="none" strike="noStrike" cap="none" dirty="0">
              <a:solidFill>
                <a:schemeClr val="dk1"/>
              </a:solidFill>
              <a:latin typeface="Barlow Semi Condensed"/>
              <a:ea typeface="Barlow Semi Condensed"/>
              <a:cs typeface="Barlow Semi Condensed"/>
              <a:sym typeface="Barlow Semi Condensed"/>
            </a:endParaRPr>
          </a:p>
        </p:txBody>
      </p:sp>
      <p:sp>
        <p:nvSpPr>
          <p:cNvPr id="266" name="Google Shape;266;p38"/>
          <p:cNvSpPr/>
          <p:nvPr/>
        </p:nvSpPr>
        <p:spPr>
          <a:xfrm rot="-5400000" flipH="1">
            <a:off x="2421298" y="2321675"/>
            <a:ext cx="45600" cy="4888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9" name="Google Shape;269;p38"/>
          <p:cNvSpPr/>
          <p:nvPr/>
        </p:nvSpPr>
        <p:spPr>
          <a:xfrm flipH="1">
            <a:off x="12257" y="982555"/>
            <a:ext cx="7190821" cy="13836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7" name="Google Shape;267;p38"/>
          <p:cNvSpPr/>
          <p:nvPr/>
        </p:nvSpPr>
        <p:spPr>
          <a:xfrm flipH="1">
            <a:off x="133791" y="0"/>
            <a:ext cx="45722" cy="4888282"/>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23;p35">
            <a:extLst>
              <a:ext uri="{FF2B5EF4-FFF2-40B4-BE49-F238E27FC236}">
                <a16:creationId xmlns:a16="http://schemas.microsoft.com/office/drawing/2014/main" id="{F9CC9CFB-DD59-A492-4D9A-1873583A3D2E}"/>
              </a:ext>
            </a:extLst>
          </p:cNvPr>
          <p:cNvSpPr txBox="1"/>
          <p:nvPr/>
        </p:nvSpPr>
        <p:spPr>
          <a:xfrm>
            <a:off x="123472" y="4952680"/>
            <a:ext cx="2385552" cy="1846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dirty="0">
                <a:solidFill>
                  <a:srgbClr val="000000"/>
                </a:solidFill>
                <a:latin typeface="Arial"/>
                <a:ea typeface="Arial"/>
                <a:cs typeface="Arial"/>
                <a:sym typeface="Arial"/>
              </a:rPr>
              <a:t>© 2023 The Success League, LLC</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40322AA3-E649-2940-4500-0738E5B50A12}"/>
              </a:ext>
            </a:extLst>
          </p:cNvPr>
          <p:cNvPicPr>
            <a:picLocks noChangeAspect="1"/>
          </p:cNvPicPr>
          <p:nvPr/>
        </p:nvPicPr>
        <p:blipFill>
          <a:blip r:embed="rId3"/>
          <a:stretch>
            <a:fillRect/>
          </a:stretch>
        </p:blipFill>
        <p:spPr>
          <a:xfrm>
            <a:off x="313305" y="1594562"/>
            <a:ext cx="8645331" cy="2173874"/>
          </a:xfrm>
          <a:prstGeom prst="rect">
            <a:avLst/>
          </a:prstGeom>
        </p:spPr>
      </p:pic>
      <p:sp>
        <p:nvSpPr>
          <p:cNvPr id="3" name="TextBox 2">
            <a:extLst>
              <a:ext uri="{FF2B5EF4-FFF2-40B4-BE49-F238E27FC236}">
                <a16:creationId xmlns:a16="http://schemas.microsoft.com/office/drawing/2014/main" id="{49F9D95D-D76E-C8AE-24FF-24E2AD2151E8}"/>
              </a:ext>
            </a:extLst>
          </p:cNvPr>
          <p:cNvSpPr txBox="1"/>
          <p:nvPr/>
        </p:nvSpPr>
        <p:spPr>
          <a:xfrm>
            <a:off x="313305" y="1331145"/>
            <a:ext cx="7065819" cy="307777"/>
          </a:xfrm>
          <a:prstGeom prst="rect">
            <a:avLst/>
          </a:prstGeom>
          <a:noFill/>
        </p:spPr>
        <p:txBody>
          <a:bodyPr wrap="square" rtlCol="0">
            <a:spAutoFit/>
          </a:bodyPr>
          <a:lstStyle/>
          <a:p>
            <a:r>
              <a:rPr lang="en-US" dirty="0">
                <a:latin typeface="Century Gothic" panose="020B0502020202020204" pitchFamily="34" charset="0"/>
              </a:rPr>
              <a:t>Example: Churn x Segment and Risk Score</a:t>
            </a:r>
          </a:p>
        </p:txBody>
      </p:sp>
    </p:spTree>
    <p:extLst>
      <p:ext uri="{BB962C8B-B14F-4D97-AF65-F5344CB8AC3E}">
        <p14:creationId xmlns:p14="http://schemas.microsoft.com/office/powerpoint/2010/main" val="216968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7" name="Picture 6" descr="A group of people sitting around a table with laptops&#10;&#10;Description automatically generated with medium confidence">
            <a:extLst>
              <a:ext uri="{FF2B5EF4-FFF2-40B4-BE49-F238E27FC236}">
                <a16:creationId xmlns:a16="http://schemas.microsoft.com/office/drawing/2014/main" id="{F10342E2-D6DF-A542-B615-968EF50C1A2A}"/>
              </a:ext>
            </a:extLst>
          </p:cNvPr>
          <p:cNvPicPr>
            <a:picLocks noChangeAspect="1"/>
          </p:cNvPicPr>
          <p:nvPr/>
        </p:nvPicPr>
        <p:blipFill>
          <a:blip r:embed="rId3"/>
          <a:stretch>
            <a:fillRect/>
          </a:stretch>
        </p:blipFill>
        <p:spPr>
          <a:xfrm>
            <a:off x="5938962" y="0"/>
            <a:ext cx="3429000" cy="5143500"/>
          </a:xfrm>
          <a:prstGeom prst="rect">
            <a:avLst/>
          </a:prstGeom>
        </p:spPr>
      </p:pic>
      <p:sp>
        <p:nvSpPr>
          <p:cNvPr id="377" name="Google Shape;377;p48"/>
          <p:cNvSpPr/>
          <p:nvPr/>
        </p:nvSpPr>
        <p:spPr>
          <a:xfrm rot="-5400000">
            <a:off x="-2437451" y="2548890"/>
            <a:ext cx="5143500" cy="4571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8" name="Google Shape;378;p48"/>
          <p:cNvSpPr/>
          <p:nvPr/>
        </p:nvSpPr>
        <p:spPr>
          <a:xfrm flipH="1">
            <a:off x="156753" y="854268"/>
            <a:ext cx="4324351" cy="10731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9" name="Google Shape;379;p48"/>
          <p:cNvSpPr txBox="1"/>
          <p:nvPr/>
        </p:nvSpPr>
        <p:spPr>
          <a:xfrm>
            <a:off x="156753" y="213564"/>
            <a:ext cx="5310000" cy="8540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en" sz="3300" i="0" u="none" strike="noStrike" cap="none" dirty="0">
                <a:solidFill>
                  <a:schemeClr val="dk1"/>
                </a:solidFill>
                <a:latin typeface="Barlow Semi Condensed"/>
                <a:ea typeface="Barlow Semi Condensed"/>
                <a:cs typeface="Barlow Semi Condensed"/>
                <a:sym typeface="Barlow Semi Condensed"/>
              </a:rPr>
              <a:t>Segmentation Best Practices</a:t>
            </a:r>
            <a:endParaRPr sz="3300" i="0" u="none" strike="noStrike" cap="none" dirty="0">
              <a:solidFill>
                <a:schemeClr val="dk1"/>
              </a:solidFill>
              <a:latin typeface="Barlow Semi Condensed"/>
              <a:ea typeface="Barlow Semi Condensed"/>
              <a:cs typeface="Barlow Semi Condensed"/>
              <a:sym typeface="Barlow Semi Condensed"/>
            </a:endParaRPr>
          </a:p>
        </p:txBody>
      </p:sp>
      <p:sp>
        <p:nvSpPr>
          <p:cNvPr id="380" name="Google Shape;380;p48"/>
          <p:cNvSpPr/>
          <p:nvPr/>
        </p:nvSpPr>
        <p:spPr>
          <a:xfrm flipH="1">
            <a:off x="0" y="4467585"/>
            <a:ext cx="6766560" cy="130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p48"/>
          <p:cNvSpPr/>
          <p:nvPr/>
        </p:nvSpPr>
        <p:spPr>
          <a:xfrm flipH="1">
            <a:off x="-1" y="4597686"/>
            <a:ext cx="6766560" cy="613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A0D653F3-D8BF-A44D-AFBF-3DA01795FC5A}"/>
              </a:ext>
            </a:extLst>
          </p:cNvPr>
          <p:cNvSpPr txBox="1"/>
          <p:nvPr/>
        </p:nvSpPr>
        <p:spPr>
          <a:xfrm>
            <a:off x="438615" y="1196898"/>
            <a:ext cx="5263375" cy="2462213"/>
          </a:xfrm>
          <a:prstGeom prst="rect">
            <a:avLst/>
          </a:prstGeom>
          <a:noFill/>
        </p:spPr>
        <p:txBody>
          <a:bodyPr wrap="square" rtlCol="0">
            <a:spAutoFit/>
          </a:bodyPr>
          <a:lstStyle/>
          <a:p>
            <a:r>
              <a:rPr lang="en-US" b="1" dirty="0">
                <a:solidFill>
                  <a:schemeClr val="accent2"/>
                </a:solidFill>
                <a:latin typeface="Century Gothic" panose="020B0502020202020204" pitchFamily="34" charset="0"/>
              </a:rPr>
              <a:t>Choose 2-5 segments. </a:t>
            </a:r>
            <a:r>
              <a:rPr lang="en-US" dirty="0">
                <a:latin typeface="Century Gothic" panose="020B0502020202020204" pitchFamily="34" charset="0"/>
              </a:rPr>
              <a:t>Remember, every segment represents a different journey, and you don’t want to have to manage too many journeys or teams.</a:t>
            </a:r>
          </a:p>
          <a:p>
            <a:endParaRPr lang="en-US" b="1" dirty="0">
              <a:solidFill>
                <a:schemeClr val="accent2"/>
              </a:solidFill>
              <a:latin typeface="Century Gothic" panose="020B0502020202020204" pitchFamily="34" charset="0"/>
            </a:endParaRPr>
          </a:p>
          <a:p>
            <a:r>
              <a:rPr lang="en-US" b="1" dirty="0">
                <a:solidFill>
                  <a:schemeClr val="accent2"/>
                </a:solidFill>
                <a:latin typeface="Century Gothic" panose="020B0502020202020204" pitchFamily="34" charset="0"/>
              </a:rPr>
              <a:t>Review cross-functionally. </a:t>
            </a:r>
            <a:r>
              <a:rPr lang="en-US" dirty="0">
                <a:solidFill>
                  <a:schemeClr val="tx1"/>
                </a:solidFill>
                <a:latin typeface="Century Gothic" panose="020B0502020202020204" pitchFamily="34" charset="0"/>
              </a:rPr>
              <a:t>Every team is going to have a different perspective, and you can learn from the vision of other teams.</a:t>
            </a:r>
            <a:br>
              <a:rPr lang="en-US" dirty="0">
                <a:solidFill>
                  <a:schemeClr val="tx1"/>
                </a:solidFill>
              </a:rPr>
            </a:br>
            <a:endParaRPr lang="en-US" b="1" dirty="0">
              <a:solidFill>
                <a:schemeClr val="tx1"/>
              </a:solidFill>
              <a:latin typeface="Century Gothic" panose="020B0502020202020204" pitchFamily="34" charset="0"/>
            </a:endParaRPr>
          </a:p>
          <a:p>
            <a:r>
              <a:rPr lang="en-US" b="1" dirty="0">
                <a:solidFill>
                  <a:schemeClr val="accent2"/>
                </a:solidFill>
                <a:latin typeface="Century Gothic" panose="020B0502020202020204" pitchFamily="34" charset="0"/>
              </a:rPr>
              <a:t>Consider reporting. </a:t>
            </a:r>
            <a:r>
              <a:rPr lang="en-US" dirty="0">
                <a:solidFill>
                  <a:schemeClr val="tx1"/>
                </a:solidFill>
                <a:latin typeface="Century Gothic" panose="020B0502020202020204" pitchFamily="34" charset="0"/>
              </a:rPr>
              <a:t>While you’re building your segments, think about what your existing reporting would look like broken down by segment. Does it make sense?</a:t>
            </a:r>
          </a:p>
        </p:txBody>
      </p:sp>
      <p:sp>
        <p:nvSpPr>
          <p:cNvPr id="3" name="Google Shape;223;p35">
            <a:extLst>
              <a:ext uri="{FF2B5EF4-FFF2-40B4-BE49-F238E27FC236}">
                <a16:creationId xmlns:a16="http://schemas.microsoft.com/office/drawing/2014/main" id="{11C074A0-C7EE-1D42-6BA9-D8080EA9DFE8}"/>
              </a:ext>
            </a:extLst>
          </p:cNvPr>
          <p:cNvSpPr txBox="1"/>
          <p:nvPr/>
        </p:nvSpPr>
        <p:spPr>
          <a:xfrm>
            <a:off x="123472" y="4952680"/>
            <a:ext cx="2385552" cy="1846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dirty="0">
                <a:solidFill>
                  <a:srgbClr val="000000"/>
                </a:solidFill>
                <a:latin typeface="Arial"/>
                <a:ea typeface="Arial"/>
                <a:cs typeface="Arial"/>
                <a:sym typeface="Arial"/>
              </a:rPr>
              <a:t>© 2023 The Success League, LLC</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9981218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he Success League">
      <a:dk1>
        <a:srgbClr val="000000"/>
      </a:dk1>
      <a:lt1>
        <a:srgbClr val="FFFFFF"/>
      </a:lt1>
      <a:dk2>
        <a:srgbClr val="333333"/>
      </a:dk2>
      <a:lt2>
        <a:srgbClr val="CCCCCC"/>
      </a:lt2>
      <a:accent1>
        <a:srgbClr val="326C96"/>
      </a:accent1>
      <a:accent2>
        <a:srgbClr val="C13121"/>
      </a:accent2>
      <a:accent3>
        <a:srgbClr val="F6BD30"/>
      </a:accent3>
      <a:accent4>
        <a:srgbClr val="7F7F7F"/>
      </a:accent4>
      <a:accent5>
        <a:srgbClr val="004C26"/>
      </a:accent5>
      <a:accent6>
        <a:srgbClr val="0000FF"/>
      </a:accent6>
      <a:hlink>
        <a:srgbClr val="326C96"/>
      </a:hlink>
      <a:folHlink>
        <a:srgbClr val="C131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5903</TotalTime>
  <Words>930</Words>
  <Application>Microsoft Macintosh PowerPoint</Application>
  <PresentationFormat>On-screen Show (16:9)</PresentationFormat>
  <Paragraphs>127</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Barlow</vt:lpstr>
      <vt:lpstr>Century Gothic</vt:lpstr>
      <vt:lpstr>Barlow Semi Condensed</vt:lpstr>
      <vt:lpstr>Nunito Sans</vt:lpstr>
      <vt:lpstr>Arial</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Kristen Hayer</cp:lastModifiedBy>
  <cp:revision>40</cp:revision>
  <dcterms:modified xsi:type="dcterms:W3CDTF">2023-09-10T23:26:47Z</dcterms:modified>
</cp:coreProperties>
</file>