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7" r:id="rId7"/>
    <p:sldId id="258" r:id="rId8"/>
    <p:sldId id="259" r:id="rId9"/>
    <p:sldId id="260" r:id="rId10"/>
    <p:sldId id="262" r:id="rId11"/>
    <p:sldId id="263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25A"/>
    <a:srgbClr val="EFFFFC"/>
    <a:srgbClr val="032723"/>
    <a:srgbClr val="084C3C"/>
    <a:srgbClr val="91DFC5"/>
    <a:srgbClr val="92DED1"/>
    <a:srgbClr val="BAF4E1"/>
    <a:srgbClr val="6ED4B2"/>
    <a:srgbClr val="89DBC0"/>
    <a:srgbClr val="3AC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2FD3A-7DB4-499C-8946-307681D458FB}" v="75" dt="2023-08-18T10:11:28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9555-FE93-E779-C673-D1E3C0355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AEF20-C1B9-8AA4-18CA-F57250F98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34CA4-98A2-44C6-210A-89ABFFFD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3DB55-43E7-C40B-1A9A-C4F319B7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24574-C20A-9F59-D926-5E7C0449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91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C45B-4DC6-35E9-D771-6FF36D78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512CE-B8EF-E2A5-4BE1-34E7C7363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D52B2-37DB-FC16-674B-DCA1B78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393D-60C1-F7FC-2347-F8902A5D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FDDD0-9A5C-19B4-6A0D-E7DF6C8F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02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BDFA9-4FAF-DA58-C9B4-D8C7B03E7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898AF-9F78-B11C-9D62-09A122705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7070-56C6-A30F-C9B5-AC8A3A20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3981E-7B15-C104-D7ED-8E65846E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42A44-0153-AB63-3289-BEFCB375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47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165F-EE95-750B-13D3-5E14EE24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727B-5DB6-DEAF-F72F-7BF66527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ABB48-35EF-BA81-5E11-0686C053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7B37-9164-7280-032C-1263E5DB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827E-FCE6-7240-8780-D9109808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090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C38A-C9D9-2841-FDF3-84552924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FAEE4-930E-B9A5-6625-BDFD0B295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C80BD-2996-7AC6-6291-39867ECD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F53E-A4A4-340B-9FC3-7EBE93F6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8146E-4FF8-1D55-C00A-52C6E0AA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5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F170-26FB-BD94-3F55-28AC94CE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7C23-FC30-C02C-177B-BA7F082D9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275D5-9954-3CE3-E80D-15EBF7370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96D1-F68C-101F-3602-5B988C25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1FF38-9F4B-67AA-301A-24FDD189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0A089-DBC0-97C6-BF56-A1DC63D4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5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CF78-06FE-0F8E-F7B0-284ECA5C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1E671-FA80-8BE0-1796-17F366E7F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AED8C-07D8-7D30-9702-73BA81C08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C1224-79EE-1142-1329-22BCB6842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7BA57-0912-E827-8619-6DD007531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B9A78-D817-AA17-EE1A-AB35E35C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EED90-5B07-2FFF-653D-17C5FA17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A1225-7AE2-2C81-4AB8-778449FB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13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86A7-7563-45A7-7B26-DF4AE08A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0C8AC-731B-F1FD-2AD9-45B21609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0B18C-3257-C29B-2A5D-AE18F0C9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B6E90-715E-4613-5207-BA16726D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36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82F9B-E37E-049B-04E6-86DC110A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1F181-FBB1-5224-9E24-1DE448E4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D4301-DBF1-8164-5752-A647D791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72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8CCD-207F-9B5F-366E-58ABF581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F0856-C025-01C8-52CE-88629AFDD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91A1-8B37-FF9D-B053-F014C0CDD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950C-C0C7-E08D-B589-4DA05AA1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C7F48-6201-24E7-6B6E-506663BB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31BBE-F2F0-9383-4140-8A8A6CCD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93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2F27-DF7E-9807-86CF-ECF895A5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0979F3-7D2F-3365-5C0B-2E8E9805B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01C11-FE69-2817-A157-E18C083F3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04437-4782-FD35-EA9F-65381F24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E3007-E289-247C-570A-17A2F571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0A435-ADB4-BFBC-E288-7DC2F095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8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22E93-8E0E-C150-EE5D-ED004BBB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29828-8301-EFB1-9C7D-BA6F0BF92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F1E0D-B435-8EF0-3AF5-42F74A49E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EB89-7D36-4E56-813B-5FB4E9826075}" type="datetimeFigureOut">
              <a:rPr lang="en-IN" smtClean="0"/>
              <a:t>23-08-2023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15625-BF1B-F42E-E4EF-0132039E8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A0B27-B54C-3D0E-BCB9-97CA80BB6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1979-0714-4D6D-BBAF-6C99B8C167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4FB7-481B-67A6-B116-A4DF2E765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C6784-19EF-37B3-A4AB-E85B65F02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C702BF24-C9B3-4F61-066A-B556D7B21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 descr="A green and black logo&#10;&#10;Description automatically generated">
            <a:extLst>
              <a:ext uri="{FF2B5EF4-FFF2-40B4-BE49-F238E27FC236}">
                <a16:creationId xmlns:a16="http://schemas.microsoft.com/office/drawing/2014/main" id="{7062B5AA-42CA-5380-EA26-5B8219FC0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B3A807-3AD1-13DC-1569-4957A8D68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94669EA6-32B7-CFAA-563F-372C014CD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FAB43B3-3AAF-113C-5880-4ADF688B3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2" y="6162478"/>
            <a:ext cx="1129710" cy="4942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F62521-F5CC-8DD5-4BDF-6E2053A5E5D3}"/>
              </a:ext>
            </a:extLst>
          </p:cNvPr>
          <p:cNvSpPr txBox="1">
            <a:spLocks/>
          </p:cNvSpPr>
          <p:nvPr/>
        </p:nvSpPr>
        <p:spPr>
          <a:xfrm>
            <a:off x="782225" y="3428999"/>
            <a:ext cx="4000087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Q</a:t>
            </a:r>
            <a:r>
              <a:rPr lang="en-US" sz="2400" b="1">
                <a:solidFill>
                  <a:srgbClr val="0C725A"/>
                </a:solidFill>
                <a:latin typeface="Encode Sans" pitchFamily="2" charset="0"/>
              </a:rPr>
              <a:t>&amp;</a:t>
            </a:r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A Session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2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F58EC-F4D6-8B8B-4913-3DE176FC3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EE7CEA-958F-FEA8-4706-2DCBAEA7AC03}"/>
              </a:ext>
            </a:extLst>
          </p:cNvPr>
          <p:cNvSpPr txBox="1">
            <a:spLocks/>
          </p:cNvSpPr>
          <p:nvPr/>
        </p:nvSpPr>
        <p:spPr>
          <a:xfrm>
            <a:off x="910241" y="3428999"/>
            <a:ext cx="3524599" cy="686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Thank You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E42D2A-8E65-80D5-6592-677BA874E334}"/>
              </a:ext>
            </a:extLst>
          </p:cNvPr>
          <p:cNvGrpSpPr/>
          <p:nvPr/>
        </p:nvGrpSpPr>
        <p:grpSpPr>
          <a:xfrm>
            <a:off x="0" y="6485085"/>
            <a:ext cx="7871968" cy="372915"/>
            <a:chOff x="0" y="6485085"/>
            <a:chExt cx="7871968" cy="3729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CCDB56-EC90-B246-C4EA-7453745EA7AA}"/>
                </a:ext>
              </a:extLst>
            </p:cNvPr>
            <p:cNvSpPr/>
            <p:nvPr/>
          </p:nvSpPr>
          <p:spPr>
            <a:xfrm>
              <a:off x="0" y="6485085"/>
              <a:ext cx="7871968" cy="372915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100000">
                  <a:srgbClr val="EFFFF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5D4EFC-7A2D-5B36-C99B-9E8F95AEB05C}"/>
                </a:ext>
              </a:extLst>
            </p:cNvPr>
            <p:cNvSpPr txBox="1"/>
            <p:nvPr/>
          </p:nvSpPr>
          <p:spPr>
            <a:xfrm>
              <a:off x="126166" y="6513660"/>
              <a:ext cx="484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C725A"/>
                  </a:solidFill>
                </a:rPr>
                <a:t>How to lead effective change and adoption in customer success</a:t>
              </a:r>
              <a:endParaRPr lang="en-IN" sz="1200">
                <a:solidFill>
                  <a:srgbClr val="0C725A"/>
                </a:solidFill>
              </a:endParaRPr>
            </a:p>
          </p:txBody>
        </p:sp>
      </p:grp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247E91AF-8F60-248A-1E20-25369CB8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green background&#10;&#10;Description automatically generated">
            <a:extLst>
              <a:ext uri="{FF2B5EF4-FFF2-40B4-BE49-F238E27FC236}">
                <a16:creationId xmlns:a16="http://schemas.microsoft.com/office/drawing/2014/main" id="{563077C6-59C9-565D-6F6F-43B3DCBDE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FF4C44-1CF9-CD65-9FC0-E798EA2AEF9C}"/>
              </a:ext>
            </a:extLst>
          </p:cNvPr>
          <p:cNvGrpSpPr/>
          <p:nvPr/>
        </p:nvGrpSpPr>
        <p:grpSpPr>
          <a:xfrm>
            <a:off x="581114" y="1605600"/>
            <a:ext cx="3401226" cy="1743342"/>
            <a:chOff x="581114" y="1929450"/>
            <a:chExt cx="3401226" cy="1743342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13A87C09-355B-086C-923D-4F39B88ED162}"/>
                </a:ext>
              </a:extLst>
            </p:cNvPr>
            <p:cNvSpPr/>
            <p:nvPr/>
          </p:nvSpPr>
          <p:spPr>
            <a:xfrm>
              <a:off x="581114" y="1929450"/>
              <a:ext cx="3401226" cy="1743342"/>
            </a:xfrm>
            <a:prstGeom prst="rightArrow">
              <a:avLst>
                <a:gd name="adj1" fmla="val 50000"/>
                <a:gd name="adj2" fmla="val 61330"/>
              </a:avLst>
            </a:prstGeom>
            <a:gradFill flip="none" rotWithShape="1">
              <a:gsLst>
                <a:gs pos="0">
                  <a:srgbClr val="3AC093"/>
                </a:gs>
                <a:gs pos="76000">
                  <a:srgbClr val="98F7D1"/>
                </a:gs>
                <a:gs pos="100000">
                  <a:srgbClr val="E1FFF0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E6FAA2-5B8D-802F-1B1C-B9C5407B6076}"/>
                </a:ext>
              </a:extLst>
            </p:cNvPr>
            <p:cNvSpPr txBox="1"/>
            <p:nvPr/>
          </p:nvSpPr>
          <p:spPr>
            <a:xfrm>
              <a:off x="2123041" y="2501411"/>
              <a:ext cx="11256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Inputs</a:t>
              </a:r>
              <a:endParaRPr lang="en-IN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328B7-8B8B-F671-64CD-6884A753595A}"/>
              </a:ext>
            </a:extLst>
          </p:cNvPr>
          <p:cNvGrpSpPr/>
          <p:nvPr/>
        </p:nvGrpSpPr>
        <p:grpSpPr>
          <a:xfrm>
            <a:off x="8209659" y="1605600"/>
            <a:ext cx="3401226" cy="1743342"/>
            <a:chOff x="8209659" y="1929450"/>
            <a:chExt cx="3401226" cy="1743342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321CB1E-9E48-F44D-ED2F-71C29DCD938E}"/>
                </a:ext>
              </a:extLst>
            </p:cNvPr>
            <p:cNvSpPr/>
            <p:nvPr/>
          </p:nvSpPr>
          <p:spPr>
            <a:xfrm>
              <a:off x="8209659" y="1929450"/>
              <a:ext cx="3401226" cy="1743342"/>
            </a:xfrm>
            <a:prstGeom prst="rightArrow">
              <a:avLst>
                <a:gd name="adj1" fmla="val 50000"/>
                <a:gd name="adj2" fmla="val 61330"/>
              </a:avLst>
            </a:prstGeom>
            <a:gradFill flip="none" rotWithShape="1">
              <a:gsLst>
                <a:gs pos="0">
                  <a:srgbClr val="3AC093"/>
                </a:gs>
                <a:gs pos="69000">
                  <a:srgbClr val="98F7D1"/>
                </a:gs>
                <a:gs pos="100000">
                  <a:srgbClr val="E1FFF0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CE5B60-9DA8-5AB3-B8F8-D3DC54E69437}"/>
                </a:ext>
              </a:extLst>
            </p:cNvPr>
            <p:cNvSpPr txBox="1"/>
            <p:nvPr/>
          </p:nvSpPr>
          <p:spPr>
            <a:xfrm>
              <a:off x="9721285" y="2486738"/>
              <a:ext cx="1396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Outputs</a:t>
              </a:r>
              <a:endParaRPr lang="en-IN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A11F3C-D984-ED2C-6C2E-AD936D27E02C}"/>
              </a:ext>
            </a:extLst>
          </p:cNvPr>
          <p:cNvGrpSpPr/>
          <p:nvPr/>
        </p:nvGrpSpPr>
        <p:grpSpPr>
          <a:xfrm>
            <a:off x="4320031" y="1562100"/>
            <a:ext cx="3551937" cy="1866900"/>
            <a:chOff x="4320031" y="1885950"/>
            <a:chExt cx="3551937" cy="18669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542AD64-C263-77B3-48DA-34CB14109914}"/>
                </a:ext>
              </a:extLst>
            </p:cNvPr>
            <p:cNvSpPr/>
            <p:nvPr/>
          </p:nvSpPr>
          <p:spPr>
            <a:xfrm>
              <a:off x="4320031" y="1885950"/>
              <a:ext cx="3551937" cy="1866900"/>
            </a:xfrm>
            <a:prstGeom prst="roundRect">
              <a:avLst>
                <a:gd name="adj" fmla="val 14415"/>
              </a:avLst>
            </a:prstGeom>
            <a:solidFill>
              <a:schemeClr val="bg1"/>
            </a:solidFill>
            <a:ln>
              <a:solidFill>
                <a:srgbClr val="89DBC0"/>
              </a:solidFill>
            </a:ln>
            <a:effectLst>
              <a:outerShdw blurRad="355600" dist="152400" dir="5400000" algn="t" rotWithShape="0">
                <a:srgbClr val="084C3C">
                  <a:alpha val="22353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F4D2E4-2D44-7AEB-99BD-C5F14B8E8059}"/>
                </a:ext>
              </a:extLst>
            </p:cNvPr>
            <p:cNvSpPr txBox="1"/>
            <p:nvPr/>
          </p:nvSpPr>
          <p:spPr>
            <a:xfrm>
              <a:off x="4893875" y="2539511"/>
              <a:ext cx="2404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Transformation</a:t>
              </a:r>
              <a:endParaRPr lang="en-IN" sz="28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A339331-ABED-0213-A22F-1BDFD3BD1E79}"/>
              </a:ext>
            </a:extLst>
          </p:cNvPr>
          <p:cNvSpPr txBox="1"/>
          <p:nvPr/>
        </p:nvSpPr>
        <p:spPr>
          <a:xfrm>
            <a:off x="5100477" y="3801915"/>
            <a:ext cx="1781770" cy="2683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</a:t>
            </a:r>
          </a:p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</a:t>
            </a:r>
          </a:p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</a:t>
            </a:r>
          </a:p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</a:t>
            </a:r>
          </a:p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</a:t>
            </a:r>
          </a:p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A5422D-897E-8B04-35F5-A5DA3747BEEF}"/>
              </a:ext>
            </a:extLst>
          </p:cNvPr>
          <p:cNvSpPr txBox="1"/>
          <p:nvPr/>
        </p:nvSpPr>
        <p:spPr>
          <a:xfrm>
            <a:off x="8748784" y="3801915"/>
            <a:ext cx="1241494" cy="1785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0C725A"/>
                </a:solidFill>
                <a:latin typeface="+mn-lt"/>
                <a:ea typeface="+mn-ea"/>
                <a:cs typeface="+mn-cs"/>
              </a:rPr>
              <a:t>Volume</a:t>
            </a:r>
          </a:p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0C725A"/>
                </a:solidFill>
                <a:latin typeface="+mn-lt"/>
                <a:ea typeface="+mn-ea"/>
                <a:cs typeface="+mn-cs"/>
              </a:rPr>
              <a:t>Time</a:t>
            </a:r>
          </a:p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0C725A"/>
                </a:solidFill>
                <a:latin typeface="+mn-lt"/>
                <a:ea typeface="+mn-ea"/>
                <a:cs typeface="+mn-cs"/>
              </a:rPr>
              <a:t>Cost</a:t>
            </a:r>
          </a:p>
          <a:p>
            <a:pPr marL="257175" indent="-257175" defTabSz="822960">
              <a:lnSpc>
                <a:spcPts val="2880"/>
              </a:lnSpc>
              <a:spcAft>
                <a:spcPts val="600"/>
              </a:spcAft>
              <a:buClr>
                <a:srgbClr val="3AC093"/>
              </a:buClr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0C725A"/>
                </a:solidFill>
                <a:latin typeface="+mn-lt"/>
                <a:ea typeface="+mn-ea"/>
                <a:cs typeface="+mn-cs"/>
              </a:rPr>
              <a:t>Quality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3156FB1-A423-4CA4-F8A9-9A0CD6DEC48B}"/>
              </a:ext>
            </a:extLst>
          </p:cNvPr>
          <p:cNvSpPr/>
          <p:nvPr/>
        </p:nvSpPr>
        <p:spPr>
          <a:xfrm rot="16200000">
            <a:off x="9435988" y="4486050"/>
            <a:ext cx="1785490" cy="676910"/>
          </a:xfrm>
          <a:prstGeom prst="rightArrow">
            <a:avLst>
              <a:gd name="adj1" fmla="val 50000"/>
              <a:gd name="adj2" fmla="val 61330"/>
            </a:avLst>
          </a:prstGeom>
          <a:gradFill flip="none" rotWithShape="1">
            <a:gsLst>
              <a:gs pos="46000">
                <a:srgbClr val="BAF4E1"/>
              </a:gs>
              <a:gs pos="100000">
                <a:srgbClr val="E1FFF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18" descr="A green and black logo&#10;&#10;Description automatically generated">
            <a:extLst>
              <a:ext uri="{FF2B5EF4-FFF2-40B4-BE49-F238E27FC236}">
                <a16:creationId xmlns:a16="http://schemas.microsoft.com/office/drawing/2014/main" id="{23019814-E93A-9335-CE3A-131E869B6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EDF9AB6-07A1-3F57-2257-DA7E711D4422}"/>
              </a:ext>
            </a:extLst>
          </p:cNvPr>
          <p:cNvGrpSpPr/>
          <p:nvPr/>
        </p:nvGrpSpPr>
        <p:grpSpPr>
          <a:xfrm>
            <a:off x="0" y="6485085"/>
            <a:ext cx="7871968" cy="372915"/>
            <a:chOff x="0" y="6485085"/>
            <a:chExt cx="7871968" cy="3729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6BA8BB-BBC6-74A1-0586-6F291C33CA7E}"/>
                </a:ext>
              </a:extLst>
            </p:cNvPr>
            <p:cNvSpPr/>
            <p:nvPr/>
          </p:nvSpPr>
          <p:spPr>
            <a:xfrm>
              <a:off x="0" y="6485085"/>
              <a:ext cx="7871968" cy="372915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100000">
                  <a:srgbClr val="EFFFF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43655A-419E-FF46-BD93-B3834A395BF5}"/>
                </a:ext>
              </a:extLst>
            </p:cNvPr>
            <p:cNvSpPr txBox="1"/>
            <p:nvPr/>
          </p:nvSpPr>
          <p:spPr>
            <a:xfrm>
              <a:off x="126166" y="6513660"/>
              <a:ext cx="484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C725A"/>
                  </a:solidFill>
                </a:rPr>
                <a:t>How to lead effective change and adoption in customer success</a:t>
              </a:r>
              <a:endParaRPr lang="en-IN" sz="1200">
                <a:solidFill>
                  <a:srgbClr val="0C725A"/>
                </a:solidFill>
              </a:endParaRP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04E37DC-4DFE-42DE-C255-49EB9E32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537084"/>
            <a:ext cx="10515600" cy="68600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A Process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8C13194-EC8B-DD70-2423-1DF8CD050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2" y="6162478"/>
            <a:ext cx="1129710" cy="4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en background&#10;&#10;Description automatically generated">
            <a:extLst>
              <a:ext uri="{FF2B5EF4-FFF2-40B4-BE49-F238E27FC236}">
                <a16:creationId xmlns:a16="http://schemas.microsoft.com/office/drawing/2014/main" id="{43F372C6-B83C-3184-E21E-4AFADC8C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41FC2D29-397D-DEC5-D2A2-5BCD560C7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386B6C-1159-E5B0-2213-54F66F708D7D}"/>
              </a:ext>
            </a:extLst>
          </p:cNvPr>
          <p:cNvGrpSpPr/>
          <p:nvPr/>
        </p:nvGrpSpPr>
        <p:grpSpPr>
          <a:xfrm>
            <a:off x="0" y="6485085"/>
            <a:ext cx="7871968" cy="372915"/>
            <a:chOff x="0" y="6485085"/>
            <a:chExt cx="7871968" cy="3729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201CC3-56CA-964B-6005-F8D059CC7E36}"/>
                </a:ext>
              </a:extLst>
            </p:cNvPr>
            <p:cNvSpPr/>
            <p:nvPr/>
          </p:nvSpPr>
          <p:spPr>
            <a:xfrm>
              <a:off x="0" y="6485085"/>
              <a:ext cx="7871968" cy="372915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100000">
                  <a:srgbClr val="EFFFF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EA0010-4559-9E65-1C8A-859416771297}"/>
                </a:ext>
              </a:extLst>
            </p:cNvPr>
            <p:cNvSpPr txBox="1"/>
            <p:nvPr/>
          </p:nvSpPr>
          <p:spPr>
            <a:xfrm>
              <a:off x="126166" y="6513660"/>
              <a:ext cx="484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C725A"/>
                  </a:solidFill>
                </a:rPr>
                <a:t>How to lead effective change and adoption in customer success</a:t>
              </a:r>
              <a:endParaRPr lang="en-IN" sz="1200">
                <a:solidFill>
                  <a:srgbClr val="0C725A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699FA9E-83FE-7CD0-5C25-D53B8C79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537084"/>
            <a:ext cx="10515600" cy="68600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Example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FD003D6-5A6C-7CD9-7181-5CDB6A920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2" y="6162478"/>
            <a:ext cx="1129710" cy="4942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BF52E2-5A64-1CD7-3354-4455410E5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22" y="2135402"/>
            <a:ext cx="3875216" cy="29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2B2EDFC-5727-49F7-0949-E40BB304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68" y="465564"/>
            <a:ext cx="3951248" cy="29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BC11A84-5A80-B07B-1FD4-7DA3386C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68" y="3552052"/>
            <a:ext cx="4321695" cy="29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0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en background&#10;&#10;Description automatically generated">
            <a:extLst>
              <a:ext uri="{FF2B5EF4-FFF2-40B4-BE49-F238E27FC236}">
                <a16:creationId xmlns:a16="http://schemas.microsoft.com/office/drawing/2014/main" id="{57850BFC-2A6A-00FA-CEA7-D4959483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7639A5-65E7-EC6F-781B-951EEE31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517982"/>
            <a:ext cx="10515600" cy="68600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Symptoms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2BCEBD-EAEC-7977-BF82-96FA095BFA99}"/>
              </a:ext>
            </a:extLst>
          </p:cNvPr>
          <p:cNvSpPr/>
          <p:nvPr/>
        </p:nvSpPr>
        <p:spPr>
          <a:xfrm>
            <a:off x="643160" y="2133600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Disengagement</a:t>
            </a:r>
            <a:endParaRPr lang="en-IN" sz="2400">
              <a:solidFill>
                <a:srgbClr val="032723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C1CC60-09B5-D994-A5E6-60D377ED48CC}"/>
              </a:ext>
            </a:extLst>
          </p:cNvPr>
          <p:cNvSpPr/>
          <p:nvPr/>
        </p:nvSpPr>
        <p:spPr>
          <a:xfrm>
            <a:off x="643160" y="2908417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Absenteeism</a:t>
            </a:r>
            <a:endParaRPr lang="en-IN" sz="2400">
              <a:solidFill>
                <a:srgbClr val="032723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9991A4-6148-7A56-5E90-363B624E07A2}"/>
              </a:ext>
            </a:extLst>
          </p:cNvPr>
          <p:cNvSpPr/>
          <p:nvPr/>
        </p:nvSpPr>
        <p:spPr>
          <a:xfrm>
            <a:off x="643160" y="3695387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Delays</a:t>
            </a:r>
            <a:endParaRPr lang="en-IN" sz="2400">
              <a:solidFill>
                <a:srgbClr val="032723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6E1387-5A3F-0F7E-7457-FE6E1344E13B}"/>
              </a:ext>
            </a:extLst>
          </p:cNvPr>
          <p:cNvSpPr/>
          <p:nvPr/>
        </p:nvSpPr>
        <p:spPr>
          <a:xfrm>
            <a:off x="643160" y="4482357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Hoarding information</a:t>
            </a:r>
            <a:endParaRPr lang="en-IN" sz="2400">
              <a:solidFill>
                <a:srgbClr val="032723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E111D2-2B33-3F14-9A7A-805E66767700}"/>
              </a:ext>
            </a:extLst>
          </p:cNvPr>
          <p:cNvSpPr/>
          <p:nvPr/>
        </p:nvSpPr>
        <p:spPr>
          <a:xfrm>
            <a:off x="643160" y="5269327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Questioning everything</a:t>
            </a:r>
            <a:endParaRPr lang="en-IN" sz="2400">
              <a:solidFill>
                <a:srgbClr val="032723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00103C-4873-61B2-C067-0B441B397C9C}"/>
              </a:ext>
            </a:extLst>
          </p:cNvPr>
          <p:cNvSpPr/>
          <p:nvPr/>
        </p:nvSpPr>
        <p:spPr>
          <a:xfrm>
            <a:off x="5300885" y="2086079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Complaining</a:t>
            </a:r>
            <a:endParaRPr lang="en-IN" sz="2400">
              <a:solidFill>
                <a:srgbClr val="032723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04C326-6CA6-C233-D4E8-BF13A062D06C}"/>
              </a:ext>
            </a:extLst>
          </p:cNvPr>
          <p:cNvSpPr/>
          <p:nvPr/>
        </p:nvSpPr>
        <p:spPr>
          <a:xfrm>
            <a:off x="5300885" y="2860896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Frustration</a:t>
            </a:r>
            <a:endParaRPr lang="en-IN" sz="2400">
              <a:solidFill>
                <a:srgbClr val="032723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E5074D-991E-4F2C-1A21-5C37CB597A8A}"/>
              </a:ext>
            </a:extLst>
          </p:cNvPr>
          <p:cNvSpPr/>
          <p:nvPr/>
        </p:nvSpPr>
        <p:spPr>
          <a:xfrm>
            <a:off x="5300885" y="3647866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Anger</a:t>
            </a:r>
            <a:endParaRPr lang="en-IN" sz="2400">
              <a:solidFill>
                <a:srgbClr val="032723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342255-6CB4-5984-CCF0-9C70E7CD9C66}"/>
              </a:ext>
            </a:extLst>
          </p:cNvPr>
          <p:cNvSpPr/>
          <p:nvPr/>
        </p:nvSpPr>
        <p:spPr>
          <a:xfrm>
            <a:off x="5300885" y="4434836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Cynicism</a:t>
            </a:r>
            <a:endParaRPr lang="en-IN" sz="2400">
              <a:solidFill>
                <a:srgbClr val="032723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934DC6-CD3B-8306-728A-71198E8962B0}"/>
              </a:ext>
            </a:extLst>
          </p:cNvPr>
          <p:cNvSpPr/>
          <p:nvPr/>
        </p:nvSpPr>
        <p:spPr>
          <a:xfrm>
            <a:off x="5300885" y="5221806"/>
            <a:ext cx="4024090" cy="686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1DFC5"/>
              </a:gs>
              <a:gs pos="100000">
                <a:srgbClr val="BAF4E1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84C3C"/>
                </a:solidFill>
              </a:rPr>
              <a:t>   • </a:t>
            </a:r>
            <a:r>
              <a:rPr lang="en-US" sz="2400">
                <a:solidFill>
                  <a:srgbClr val="032723"/>
                </a:solidFill>
              </a:rPr>
              <a:t>Sabotage</a:t>
            </a:r>
            <a:endParaRPr lang="en-IN" sz="2400">
              <a:solidFill>
                <a:srgbClr val="032723"/>
              </a:solidFill>
            </a:endParaRPr>
          </a:p>
        </p:txBody>
      </p:sp>
      <p:pic>
        <p:nvPicPr>
          <p:cNvPr id="1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3E146A98-2F67-2CDF-6CD3-4F37FD90A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59631AA-BCC0-BEB5-075D-31B4865727E3}"/>
              </a:ext>
            </a:extLst>
          </p:cNvPr>
          <p:cNvGrpSpPr/>
          <p:nvPr/>
        </p:nvGrpSpPr>
        <p:grpSpPr>
          <a:xfrm>
            <a:off x="0" y="6485085"/>
            <a:ext cx="7871968" cy="372915"/>
            <a:chOff x="0" y="6485085"/>
            <a:chExt cx="7871968" cy="3729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72B277-4CDB-7308-BF11-24A94BE26886}"/>
                </a:ext>
              </a:extLst>
            </p:cNvPr>
            <p:cNvSpPr/>
            <p:nvPr/>
          </p:nvSpPr>
          <p:spPr>
            <a:xfrm>
              <a:off x="0" y="6485085"/>
              <a:ext cx="7871968" cy="372915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100000">
                  <a:srgbClr val="EFFFF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B1FE73-563B-1CEC-73D6-9B6653E33080}"/>
                </a:ext>
              </a:extLst>
            </p:cNvPr>
            <p:cNvSpPr txBox="1"/>
            <p:nvPr/>
          </p:nvSpPr>
          <p:spPr>
            <a:xfrm>
              <a:off x="126166" y="6513660"/>
              <a:ext cx="484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C725A"/>
                  </a:solidFill>
                </a:rPr>
                <a:t>How to lead effective change and adoption in customer success</a:t>
              </a:r>
              <a:endParaRPr lang="en-IN" sz="1200">
                <a:solidFill>
                  <a:srgbClr val="0C725A"/>
                </a:solidFill>
              </a:endParaRPr>
            </a:p>
          </p:txBody>
        </p:sp>
      </p:grp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68774AB-FB94-5BD7-51C8-6D830F07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2" y="6162478"/>
            <a:ext cx="1129710" cy="4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9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en background&#10;&#10;Description automatically generated">
            <a:extLst>
              <a:ext uri="{FF2B5EF4-FFF2-40B4-BE49-F238E27FC236}">
                <a16:creationId xmlns:a16="http://schemas.microsoft.com/office/drawing/2014/main" id="{1685CCB2-9CFE-CA16-B97F-61610F957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6D9597-5364-28F6-88D1-0E1C9556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529606"/>
            <a:ext cx="10515600" cy="68600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Time to Form Habits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FAEF9-A018-AD52-C40D-7A70F7857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14" y="1710545"/>
            <a:ext cx="7491514" cy="3634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C54E6-700D-189D-3CA5-FAFF5176F2D4}"/>
              </a:ext>
            </a:extLst>
          </p:cNvPr>
          <p:cNvSpPr txBox="1"/>
          <p:nvPr/>
        </p:nvSpPr>
        <p:spPr>
          <a:xfrm>
            <a:off x="462185" y="5565638"/>
            <a:ext cx="5738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/>
              <a:t>Source</a:t>
            </a:r>
            <a:r>
              <a:rPr lang="en-US" sz="1200" b="1"/>
              <a:t>: </a:t>
            </a:r>
            <a:r>
              <a:rPr lang="en-US" sz="1200" err="1"/>
              <a:t>Buyalskayaa</a:t>
            </a:r>
            <a:r>
              <a:rPr lang="en-US" sz="1200"/>
              <a:t>, A., Ho,  H., Milkman, K., Li, X., Duckworth, A., Camerer, C. (2023). What can machine learning teach us about habit formation? Evidence from exercise and hygiene. </a:t>
            </a:r>
            <a:r>
              <a:rPr lang="en-US" sz="1200" i="1"/>
              <a:t>PNAS</a:t>
            </a:r>
            <a:r>
              <a:rPr lang="en-US" sz="1200"/>
              <a:t>, https://doi.org/10.1073/pnas.2216115120</a:t>
            </a:r>
          </a:p>
          <a:p>
            <a:endParaRPr lang="en-IN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709F-B526-D757-5D1A-E25EA5F57095}"/>
              </a:ext>
            </a:extLst>
          </p:cNvPr>
          <p:cNvSpPr txBox="1"/>
          <p:nvPr/>
        </p:nvSpPr>
        <p:spPr>
          <a:xfrm>
            <a:off x="8253413" y="2881241"/>
            <a:ext cx="3309937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/>
              <a:t>Gym Membership : </a:t>
            </a:r>
            <a:r>
              <a:rPr lang="en-US" sz="1800" b="1"/>
              <a:t>4-7 months</a:t>
            </a:r>
          </a:p>
          <a:p>
            <a:pPr>
              <a:lnSpc>
                <a:spcPct val="150000"/>
              </a:lnSpc>
            </a:pPr>
            <a:r>
              <a:rPr lang="en-US" sz="1800"/>
              <a:t>Hand Washing       : </a:t>
            </a:r>
            <a:r>
              <a:rPr lang="en-US" sz="1800" b="1"/>
              <a:t>9-10 shifts</a:t>
            </a:r>
          </a:p>
        </p:txBody>
      </p:sp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6246A782-98EE-3DA9-C66F-36DCA7C91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4695D7-3764-A394-30FD-40F43ACFD93C}"/>
              </a:ext>
            </a:extLst>
          </p:cNvPr>
          <p:cNvGrpSpPr/>
          <p:nvPr/>
        </p:nvGrpSpPr>
        <p:grpSpPr>
          <a:xfrm>
            <a:off x="0" y="6485085"/>
            <a:ext cx="7871968" cy="372915"/>
            <a:chOff x="0" y="6485085"/>
            <a:chExt cx="7871968" cy="3729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487E1E-6059-A08C-EBC4-980808BC535F}"/>
                </a:ext>
              </a:extLst>
            </p:cNvPr>
            <p:cNvSpPr/>
            <p:nvPr/>
          </p:nvSpPr>
          <p:spPr>
            <a:xfrm>
              <a:off x="0" y="6485085"/>
              <a:ext cx="7871968" cy="372915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100000">
                  <a:srgbClr val="EFFFF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3A575F-B153-25BE-68C5-AA06BF4356EF}"/>
                </a:ext>
              </a:extLst>
            </p:cNvPr>
            <p:cNvSpPr txBox="1"/>
            <p:nvPr/>
          </p:nvSpPr>
          <p:spPr>
            <a:xfrm>
              <a:off x="126166" y="6513660"/>
              <a:ext cx="484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C725A"/>
                  </a:solidFill>
                </a:rPr>
                <a:t>How to lead effective change and adoption in customer success</a:t>
              </a:r>
              <a:endParaRPr lang="en-IN" sz="1200">
                <a:solidFill>
                  <a:srgbClr val="0C725A"/>
                </a:solidFill>
              </a:endParaRPr>
            </a:p>
          </p:txBody>
        </p:sp>
      </p:grp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2D5B3B2-6478-5EE5-52FC-CAFA88430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2" y="6162478"/>
            <a:ext cx="1129710" cy="4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3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en background&#10;&#10;Description automatically generated">
            <a:extLst>
              <a:ext uri="{FF2B5EF4-FFF2-40B4-BE49-F238E27FC236}">
                <a16:creationId xmlns:a16="http://schemas.microsoft.com/office/drawing/2014/main" id="{3E7AB7B6-E03D-6020-1EED-E36BE38CF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93591B-D147-BFA5-8D12-CD87D61A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530977"/>
            <a:ext cx="10515600" cy="68600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ADKAR Model on a Page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9F7F3-D150-B738-1FDC-5828835B6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54" b="8220"/>
          <a:stretch/>
        </p:blipFill>
        <p:spPr>
          <a:xfrm>
            <a:off x="1273713" y="1760707"/>
            <a:ext cx="9644571" cy="4124528"/>
          </a:xfrm>
          <a:prstGeom prst="rect">
            <a:avLst/>
          </a:prstGeom>
        </p:spPr>
      </p:pic>
      <p:pic>
        <p:nvPicPr>
          <p:cNvPr id="7" name="Picture 6" descr="A green and black logo&#10;&#10;Description automatically generated">
            <a:extLst>
              <a:ext uri="{FF2B5EF4-FFF2-40B4-BE49-F238E27FC236}">
                <a16:creationId xmlns:a16="http://schemas.microsoft.com/office/drawing/2014/main" id="{9391F011-4F6D-C344-476A-19AC33A66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BA270BF-5839-E99E-CE07-88F5431E31C1}"/>
              </a:ext>
            </a:extLst>
          </p:cNvPr>
          <p:cNvGrpSpPr/>
          <p:nvPr/>
        </p:nvGrpSpPr>
        <p:grpSpPr>
          <a:xfrm>
            <a:off x="0" y="6485085"/>
            <a:ext cx="7871968" cy="372915"/>
            <a:chOff x="0" y="6485085"/>
            <a:chExt cx="7871968" cy="37291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EA97B1-F482-DEFA-137B-EE60B94B82A2}"/>
                </a:ext>
              </a:extLst>
            </p:cNvPr>
            <p:cNvSpPr/>
            <p:nvPr/>
          </p:nvSpPr>
          <p:spPr>
            <a:xfrm>
              <a:off x="0" y="6485085"/>
              <a:ext cx="7871968" cy="372915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100000">
                  <a:srgbClr val="EFFFF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C3131B-10A6-C09F-7AE7-2D623A78E800}"/>
                </a:ext>
              </a:extLst>
            </p:cNvPr>
            <p:cNvSpPr txBox="1"/>
            <p:nvPr/>
          </p:nvSpPr>
          <p:spPr>
            <a:xfrm>
              <a:off x="126166" y="6513660"/>
              <a:ext cx="484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C725A"/>
                  </a:solidFill>
                </a:rPr>
                <a:t>How to lead effective change and adoption in customer success</a:t>
              </a:r>
              <a:endParaRPr lang="en-IN" sz="1200">
                <a:solidFill>
                  <a:srgbClr val="0C725A"/>
                </a:solidFill>
              </a:endParaRPr>
            </a:p>
          </p:txBody>
        </p:sp>
      </p:grp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7811E09-A233-1906-DE7C-ED1F50A18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2" y="6162478"/>
            <a:ext cx="1129710" cy="494248"/>
          </a:xfrm>
          <a:prstGeom prst="rect">
            <a:avLst/>
          </a:prstGeom>
        </p:spPr>
      </p:pic>
      <p:pic>
        <p:nvPicPr>
          <p:cNvPr id="1026" name="Picture 2" descr="Prosci Expanding Change Management Opportunities to Georgia">
            <a:extLst>
              <a:ext uri="{FF2B5EF4-FFF2-40B4-BE49-F238E27FC236}">
                <a16:creationId xmlns:a16="http://schemas.microsoft.com/office/drawing/2014/main" id="{6ED41F9C-FB08-4BAC-88D0-15CA6C32C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490" y="6157492"/>
            <a:ext cx="1384460" cy="5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4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en background&#10;&#10;Description automatically generated">
            <a:extLst>
              <a:ext uri="{FF2B5EF4-FFF2-40B4-BE49-F238E27FC236}">
                <a16:creationId xmlns:a16="http://schemas.microsoft.com/office/drawing/2014/main" id="{E93B7015-8FC3-41B8-7114-870E69F71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 descr="A graph of a product engagement&#10;&#10;Description automatically generated">
            <a:extLst>
              <a:ext uri="{FF2B5EF4-FFF2-40B4-BE49-F238E27FC236}">
                <a16:creationId xmlns:a16="http://schemas.microsoft.com/office/drawing/2014/main" id="{3731B08C-1D67-9617-E391-9E6D683DF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8" y="1544384"/>
            <a:ext cx="7269810" cy="4882054"/>
          </a:xfrm>
          <a:prstGeom prst="rect">
            <a:avLst/>
          </a:prstGeom>
        </p:spPr>
      </p:pic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89610E6-EEA3-B688-27A4-8EFEF28EA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33" y="3986147"/>
            <a:ext cx="468000" cy="468000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0BE9C6F-D8E4-9C80-CAA6-BE6595F6D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98" y="2183989"/>
            <a:ext cx="468000" cy="468000"/>
          </a:xfrm>
          <a:prstGeom prst="rect">
            <a:avLst/>
          </a:prstGeom>
        </p:spPr>
      </p:pic>
      <p:pic>
        <p:nvPicPr>
          <p:cNvPr id="12" name="Picture 1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30CFA2D-6E97-363C-3A20-2CFCCF928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52" y="2904026"/>
            <a:ext cx="468000" cy="468000"/>
          </a:xfrm>
          <a:prstGeom prst="rect">
            <a:avLst/>
          </a:prstGeom>
        </p:spPr>
      </p:pic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E2F398ED-8838-70A9-C4FE-60D39488E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85" y="4095405"/>
            <a:ext cx="468000" cy="468000"/>
          </a:xfrm>
          <a:prstGeom prst="rect">
            <a:avLst/>
          </a:prstGeom>
        </p:spPr>
      </p:pic>
      <p:pic>
        <p:nvPicPr>
          <p:cNvPr id="18" name="Picture 1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35D6934-F21C-A124-AABC-74290E931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41" y="2500605"/>
            <a:ext cx="468000" cy="468000"/>
          </a:xfrm>
          <a:prstGeom prst="rect">
            <a:avLst/>
          </a:prstGeom>
        </p:spPr>
      </p:pic>
      <p:pic>
        <p:nvPicPr>
          <p:cNvPr id="20" name="Picture 1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7B6CD88-D160-108E-7820-F50D26FBE6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88" y="4329405"/>
            <a:ext cx="468000" cy="468000"/>
          </a:xfrm>
          <a:prstGeom prst="rect">
            <a:avLst/>
          </a:prstGeom>
        </p:spPr>
      </p:pic>
      <p:pic>
        <p:nvPicPr>
          <p:cNvPr id="21" name="Picture 20" descr="A person with a beard smiling&#10;&#10;Description automatically generated">
            <a:extLst>
              <a:ext uri="{FF2B5EF4-FFF2-40B4-BE49-F238E27FC236}">
                <a16:creationId xmlns:a16="http://schemas.microsoft.com/office/drawing/2014/main" id="{CEE3BB61-6C23-CEB1-A6EB-6827D177B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25" y="2500605"/>
            <a:ext cx="468000" cy="468000"/>
          </a:xfrm>
          <a:prstGeom prst="rect">
            <a:avLst/>
          </a:prstGeom>
        </p:spPr>
      </p:pic>
      <p:pic>
        <p:nvPicPr>
          <p:cNvPr id="22" name="Picture 2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9045A55-87A4-3B12-CDE6-C8220919B9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13" y="4563405"/>
            <a:ext cx="468000" cy="468000"/>
          </a:xfrm>
          <a:prstGeom prst="rect">
            <a:avLst/>
          </a:prstGeom>
        </p:spPr>
      </p:pic>
      <p:pic>
        <p:nvPicPr>
          <p:cNvPr id="23" name="Picture 22" descr="A green and black logo&#10;&#10;Description automatically generated">
            <a:extLst>
              <a:ext uri="{FF2B5EF4-FFF2-40B4-BE49-F238E27FC236}">
                <a16:creationId xmlns:a16="http://schemas.microsoft.com/office/drawing/2014/main" id="{F2403D1B-CB6B-39B2-3B67-52075DEC59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C9CBAF9-A630-0CA3-238D-75553C746616}"/>
              </a:ext>
            </a:extLst>
          </p:cNvPr>
          <p:cNvGrpSpPr/>
          <p:nvPr/>
        </p:nvGrpSpPr>
        <p:grpSpPr>
          <a:xfrm>
            <a:off x="0" y="6485085"/>
            <a:ext cx="7871968" cy="372915"/>
            <a:chOff x="0" y="6485085"/>
            <a:chExt cx="7871968" cy="37291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EC802E-FF7E-BA7D-0BA9-C526BFB0B8B3}"/>
                </a:ext>
              </a:extLst>
            </p:cNvPr>
            <p:cNvSpPr/>
            <p:nvPr/>
          </p:nvSpPr>
          <p:spPr>
            <a:xfrm>
              <a:off x="0" y="6485085"/>
              <a:ext cx="7871968" cy="372915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100000">
                  <a:srgbClr val="EFFFF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45BA20-00D9-CBC7-8430-043927B29212}"/>
                </a:ext>
              </a:extLst>
            </p:cNvPr>
            <p:cNvSpPr txBox="1"/>
            <p:nvPr/>
          </p:nvSpPr>
          <p:spPr>
            <a:xfrm>
              <a:off x="126166" y="6513660"/>
              <a:ext cx="484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C725A"/>
                  </a:solidFill>
                </a:rPr>
                <a:t>How to lead effective change and adoption in customer success</a:t>
              </a:r>
              <a:endParaRPr lang="en-IN" sz="1200">
                <a:solidFill>
                  <a:srgbClr val="0C725A"/>
                </a:solidFill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743132CC-2B2F-E571-1F9F-442D8574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530977"/>
            <a:ext cx="10515600" cy="68600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Churn360 Metrics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CF8E6E4-CCE5-FA66-8BF1-C2512100AC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2" y="6162478"/>
            <a:ext cx="1129710" cy="4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32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en background&#10;&#10;Description automatically generated">
            <a:extLst>
              <a:ext uri="{FF2B5EF4-FFF2-40B4-BE49-F238E27FC236}">
                <a16:creationId xmlns:a16="http://schemas.microsoft.com/office/drawing/2014/main" id="{E93B7015-8FC3-41B8-7114-870E69F71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1B5069-93F0-1C1E-9022-DCA6BD96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530977"/>
            <a:ext cx="10515600" cy="68600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Churn360 Metrics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  <p:pic>
        <p:nvPicPr>
          <p:cNvPr id="7" name="Picture 6" descr="A graph of a product engagement&#10;&#10;Description automatically generated">
            <a:extLst>
              <a:ext uri="{FF2B5EF4-FFF2-40B4-BE49-F238E27FC236}">
                <a16:creationId xmlns:a16="http://schemas.microsoft.com/office/drawing/2014/main" id="{3731B08C-1D67-9617-E391-9E6D683DF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8" y="1544384"/>
            <a:ext cx="7269810" cy="488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304D7-D6ED-665D-CC44-5A4B61525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350" y="1790710"/>
            <a:ext cx="4794790" cy="3723680"/>
          </a:xfrm>
          <a:prstGeom prst="rect">
            <a:avLst/>
          </a:prstGeom>
        </p:spPr>
      </p:pic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89610E6-EEA3-B688-27A4-8EFEF28EA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33" y="3986147"/>
            <a:ext cx="468000" cy="468000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0BE9C6F-D8E4-9C80-CAA6-BE6595F6D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98" y="2183989"/>
            <a:ext cx="468000" cy="468000"/>
          </a:xfrm>
          <a:prstGeom prst="rect">
            <a:avLst/>
          </a:prstGeom>
        </p:spPr>
      </p:pic>
      <p:pic>
        <p:nvPicPr>
          <p:cNvPr id="12" name="Picture 1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30CFA2D-6E97-363C-3A20-2CFCCF928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52" y="2904026"/>
            <a:ext cx="468000" cy="468000"/>
          </a:xfrm>
          <a:prstGeom prst="rect">
            <a:avLst/>
          </a:prstGeom>
        </p:spPr>
      </p:pic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E2F398ED-8838-70A9-C4FE-60D39488E8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85" y="4095405"/>
            <a:ext cx="468000" cy="468000"/>
          </a:xfrm>
          <a:prstGeom prst="rect">
            <a:avLst/>
          </a:prstGeom>
        </p:spPr>
      </p:pic>
      <p:pic>
        <p:nvPicPr>
          <p:cNvPr id="16" name="Picture 1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32BF91A-667A-DBFB-D2A6-5F7A815E10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13" y="4563405"/>
            <a:ext cx="468000" cy="468000"/>
          </a:xfrm>
          <a:prstGeom prst="rect">
            <a:avLst/>
          </a:prstGeom>
        </p:spPr>
      </p:pic>
      <p:pic>
        <p:nvPicPr>
          <p:cNvPr id="18" name="Picture 1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35D6934-F21C-A124-AABC-74290E931E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41" y="2500605"/>
            <a:ext cx="468000" cy="468000"/>
          </a:xfrm>
          <a:prstGeom prst="rect">
            <a:avLst/>
          </a:prstGeom>
        </p:spPr>
      </p:pic>
      <p:pic>
        <p:nvPicPr>
          <p:cNvPr id="20" name="Picture 1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7B6CD88-D160-108E-7820-F50D26FBE6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88" y="4329405"/>
            <a:ext cx="468000" cy="468000"/>
          </a:xfrm>
          <a:prstGeom prst="rect">
            <a:avLst/>
          </a:prstGeom>
        </p:spPr>
      </p:pic>
      <p:pic>
        <p:nvPicPr>
          <p:cNvPr id="21" name="Picture 20" descr="A person with a beard smiling&#10;&#10;Description automatically generated">
            <a:extLst>
              <a:ext uri="{FF2B5EF4-FFF2-40B4-BE49-F238E27FC236}">
                <a16:creationId xmlns:a16="http://schemas.microsoft.com/office/drawing/2014/main" id="{CEE3BB61-6C23-CEB1-A6EB-6827D177B0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25" y="2500605"/>
            <a:ext cx="468000" cy="468000"/>
          </a:xfrm>
          <a:prstGeom prst="rect">
            <a:avLst/>
          </a:prstGeom>
        </p:spPr>
      </p:pic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19E7E3B7-F90F-9C47-C678-1E6085D67C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40027DC-8DDC-D20E-E7F5-3B55041F431C}"/>
              </a:ext>
            </a:extLst>
          </p:cNvPr>
          <p:cNvGrpSpPr/>
          <p:nvPr/>
        </p:nvGrpSpPr>
        <p:grpSpPr>
          <a:xfrm>
            <a:off x="0" y="6485085"/>
            <a:ext cx="7871968" cy="372915"/>
            <a:chOff x="0" y="6485085"/>
            <a:chExt cx="7871968" cy="3729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080DC8-02E8-7B2E-17DD-F2BCCB5F34BD}"/>
                </a:ext>
              </a:extLst>
            </p:cNvPr>
            <p:cNvSpPr/>
            <p:nvPr/>
          </p:nvSpPr>
          <p:spPr>
            <a:xfrm>
              <a:off x="0" y="6485085"/>
              <a:ext cx="7871968" cy="372915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100000">
                  <a:srgbClr val="EFFFF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B891A7-7FC2-22F7-9AD1-2C6556EDFC60}"/>
                </a:ext>
              </a:extLst>
            </p:cNvPr>
            <p:cNvSpPr txBox="1"/>
            <p:nvPr/>
          </p:nvSpPr>
          <p:spPr>
            <a:xfrm>
              <a:off x="126166" y="6513660"/>
              <a:ext cx="484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C725A"/>
                  </a:solidFill>
                </a:rPr>
                <a:t>How to lead effective change and adoption in customer success</a:t>
              </a:r>
              <a:endParaRPr lang="en-IN" sz="1200">
                <a:solidFill>
                  <a:srgbClr val="0C725A"/>
                </a:solidFill>
              </a:endParaRPr>
            </a:p>
          </p:txBody>
        </p:sp>
      </p:grpSp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930936-BAC2-6A2D-3E43-0ADE841A46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2" y="6162478"/>
            <a:ext cx="1129710" cy="4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8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en background&#10;&#10;Description automatically generated">
            <a:extLst>
              <a:ext uri="{FF2B5EF4-FFF2-40B4-BE49-F238E27FC236}">
                <a16:creationId xmlns:a16="http://schemas.microsoft.com/office/drawing/2014/main" id="{E93B7015-8FC3-41B8-7114-870E69F71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1B5069-93F0-1C1E-9022-DCA6BD96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5" y="530977"/>
            <a:ext cx="10515600" cy="68600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C725A"/>
                </a:solidFill>
                <a:latin typeface="Encode Sans" pitchFamily="2" charset="0"/>
              </a:rPr>
              <a:t>Churn360 Metrics</a:t>
            </a:r>
            <a:endParaRPr lang="en-IN" sz="4000" b="1">
              <a:solidFill>
                <a:srgbClr val="0C725A"/>
              </a:solidFill>
              <a:latin typeface="Encode Sans" pitchFamily="2" charset="0"/>
            </a:endParaRPr>
          </a:p>
        </p:txBody>
      </p:sp>
      <p:pic>
        <p:nvPicPr>
          <p:cNvPr id="7" name="Picture 6" descr="A graph of a product engagement&#10;&#10;Description automatically generated">
            <a:extLst>
              <a:ext uri="{FF2B5EF4-FFF2-40B4-BE49-F238E27FC236}">
                <a16:creationId xmlns:a16="http://schemas.microsoft.com/office/drawing/2014/main" id="{3731B08C-1D67-9617-E391-9E6D683DF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8" y="1544384"/>
            <a:ext cx="7269810" cy="48820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AE566F-BF1D-3E23-10B3-4FA3AE42B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350" y="1790710"/>
            <a:ext cx="4794790" cy="3723680"/>
          </a:xfrm>
          <a:prstGeom prst="rect">
            <a:avLst/>
          </a:prstGeom>
        </p:spPr>
      </p:pic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89610E6-EEA3-B688-27A4-8EFEF28EA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12" y="2664516"/>
            <a:ext cx="468000" cy="468000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0BE9C6F-D8E4-9C80-CAA6-BE6595F6D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04" y="2155502"/>
            <a:ext cx="468000" cy="468000"/>
          </a:xfrm>
          <a:prstGeom prst="rect">
            <a:avLst/>
          </a:prstGeom>
        </p:spPr>
      </p:pic>
      <p:pic>
        <p:nvPicPr>
          <p:cNvPr id="12" name="Picture 1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30CFA2D-6E97-363C-3A20-2CFCCF928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90" y="2514143"/>
            <a:ext cx="468000" cy="468000"/>
          </a:xfrm>
          <a:prstGeom prst="rect">
            <a:avLst/>
          </a:prstGeom>
        </p:spPr>
      </p:pic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E2F398ED-8838-70A9-C4FE-60D39488E8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63" y="2995551"/>
            <a:ext cx="468000" cy="468000"/>
          </a:xfrm>
          <a:prstGeom prst="rect">
            <a:avLst/>
          </a:prstGeom>
        </p:spPr>
      </p:pic>
      <p:pic>
        <p:nvPicPr>
          <p:cNvPr id="16" name="Picture 1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32BF91A-667A-DBFB-D2A6-5F7A815E10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41" y="2961000"/>
            <a:ext cx="468000" cy="468000"/>
          </a:xfrm>
          <a:prstGeom prst="rect">
            <a:avLst/>
          </a:prstGeom>
        </p:spPr>
      </p:pic>
      <p:pic>
        <p:nvPicPr>
          <p:cNvPr id="18" name="Picture 1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35D6934-F21C-A124-AABC-74290E931E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9" y="2493000"/>
            <a:ext cx="468000" cy="468000"/>
          </a:xfrm>
          <a:prstGeom prst="rect">
            <a:avLst/>
          </a:prstGeom>
        </p:spPr>
      </p:pic>
      <p:pic>
        <p:nvPicPr>
          <p:cNvPr id="20" name="Picture 1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7B6CD88-D160-108E-7820-F50D26FBE6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53" y="2898516"/>
            <a:ext cx="468000" cy="468000"/>
          </a:xfrm>
          <a:prstGeom prst="rect">
            <a:avLst/>
          </a:prstGeom>
        </p:spPr>
      </p:pic>
      <p:pic>
        <p:nvPicPr>
          <p:cNvPr id="21" name="Picture 20" descr="A person with a beard smiling&#10;&#10;Description automatically generated">
            <a:extLst>
              <a:ext uri="{FF2B5EF4-FFF2-40B4-BE49-F238E27FC236}">
                <a16:creationId xmlns:a16="http://schemas.microsoft.com/office/drawing/2014/main" id="{CEE3BB61-6C23-CEB1-A6EB-6827D177B0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5" y="2216904"/>
            <a:ext cx="468000" cy="468000"/>
          </a:xfrm>
          <a:prstGeom prst="rect">
            <a:avLst/>
          </a:prstGeom>
        </p:spPr>
      </p:pic>
      <p:pic>
        <p:nvPicPr>
          <p:cNvPr id="8" name="Picture 7" descr="A green arrows pointing at something&#10;&#10;Description automatically generated with medium confidence">
            <a:extLst>
              <a:ext uri="{FF2B5EF4-FFF2-40B4-BE49-F238E27FC236}">
                <a16:creationId xmlns:a16="http://schemas.microsoft.com/office/drawing/2014/main" id="{4F292488-8E37-576C-4A7A-86D2E48EA4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64" y="2031558"/>
            <a:ext cx="4626838" cy="3593247"/>
          </a:xfrm>
          <a:prstGeom prst="rect">
            <a:avLst/>
          </a:prstGeom>
        </p:spPr>
      </p:pic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0658CBEE-87AE-BF8E-8116-32F14BDA3E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4" y="354213"/>
            <a:ext cx="1948745" cy="3464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78088A-A8FF-63C7-E371-782504B27E36}"/>
              </a:ext>
            </a:extLst>
          </p:cNvPr>
          <p:cNvGrpSpPr/>
          <p:nvPr/>
        </p:nvGrpSpPr>
        <p:grpSpPr>
          <a:xfrm>
            <a:off x="0" y="6485085"/>
            <a:ext cx="7871968" cy="372915"/>
            <a:chOff x="0" y="6485085"/>
            <a:chExt cx="7871968" cy="3729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C3CFE0-81E7-1650-F73D-3FAFAC775D29}"/>
                </a:ext>
              </a:extLst>
            </p:cNvPr>
            <p:cNvSpPr/>
            <p:nvPr/>
          </p:nvSpPr>
          <p:spPr>
            <a:xfrm>
              <a:off x="0" y="6485085"/>
              <a:ext cx="7871968" cy="372915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100000">
                  <a:srgbClr val="EFFFF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6EFD14-5C2E-4175-324B-31EE9F7EBFE7}"/>
                </a:ext>
              </a:extLst>
            </p:cNvPr>
            <p:cNvSpPr txBox="1"/>
            <p:nvPr/>
          </p:nvSpPr>
          <p:spPr>
            <a:xfrm>
              <a:off x="126166" y="6513660"/>
              <a:ext cx="4848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C725A"/>
                  </a:solidFill>
                </a:rPr>
                <a:t>How to lead effective change and adoption in customer success</a:t>
              </a:r>
              <a:endParaRPr lang="en-IN" sz="1200">
                <a:solidFill>
                  <a:srgbClr val="0C725A"/>
                </a:solidFill>
              </a:endParaRPr>
            </a:p>
          </p:txBody>
        </p:sp>
      </p:grp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E940AEF-C680-440C-98A7-59FF3F303F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52" y="6162478"/>
            <a:ext cx="1129710" cy="4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06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DAAD387CE23841A82F1CF349866136" ma:contentTypeVersion="15" ma:contentTypeDescription="Create a new document." ma:contentTypeScope="" ma:versionID="805afaf5620d51f0aa6731053420de29">
  <xsd:schema xmlns:xsd="http://www.w3.org/2001/XMLSchema" xmlns:xs="http://www.w3.org/2001/XMLSchema" xmlns:p="http://schemas.microsoft.com/office/2006/metadata/properties" xmlns:ns3="7ca148b0-93be-4928-a05d-096174994629" xmlns:ns4="eedc1d1b-4fe8-4ea4-8d14-fe3f1240cd34" targetNamespace="http://schemas.microsoft.com/office/2006/metadata/properties" ma:root="true" ma:fieldsID="4652f32da202c727da1e4420a14675cb" ns3:_="" ns4:_="">
    <xsd:import namespace="7ca148b0-93be-4928-a05d-096174994629"/>
    <xsd:import namespace="eedc1d1b-4fe8-4ea4-8d14-fe3f1240cd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148b0-93be-4928-a05d-096174994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c1d1b-4fe8-4ea4-8d14-fe3f1240c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a148b0-93be-4928-a05d-096174994629" xsi:nil="true"/>
  </documentManagement>
</p:properties>
</file>

<file path=customXml/itemProps1.xml><?xml version="1.0" encoding="utf-8"?>
<ds:datastoreItem xmlns:ds="http://schemas.openxmlformats.org/officeDocument/2006/customXml" ds:itemID="{B270FDF8-7AF0-457D-840E-27661480BC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148b0-93be-4928-a05d-096174994629"/>
    <ds:schemaRef ds:uri="eedc1d1b-4fe8-4ea4-8d14-fe3f1240cd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01157A-0EFA-4036-B621-059938FE90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5AE0AB-A3A4-4929-AF54-FE725F017818}">
  <ds:schemaRefs>
    <ds:schemaRef ds:uri="http://schemas.microsoft.com/office/2006/metadata/properties"/>
    <ds:schemaRef ds:uri="http://schemas.microsoft.com/office/infopath/2007/PartnerControls"/>
    <ds:schemaRef ds:uri="7ca148b0-93be-4928-a05d-0961749946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Encode Sans</vt:lpstr>
      <vt:lpstr>Office Theme</vt:lpstr>
      <vt:lpstr>PowerPoint Presentation</vt:lpstr>
      <vt:lpstr>A Process</vt:lpstr>
      <vt:lpstr>Example</vt:lpstr>
      <vt:lpstr>Symptoms</vt:lpstr>
      <vt:lpstr>Time to Form Habits</vt:lpstr>
      <vt:lpstr>ADKAR Model on a Page</vt:lpstr>
      <vt:lpstr>Churn360 Metrics</vt:lpstr>
      <vt:lpstr>Churn360 Metrics</vt:lpstr>
      <vt:lpstr>Churn360 Metrics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Ramamirtham Kaliannan</dc:creator>
  <cp:lastModifiedBy>Vishaal Paraman</cp:lastModifiedBy>
  <cp:revision>3</cp:revision>
  <dcterms:created xsi:type="dcterms:W3CDTF">2023-08-17T09:07:28Z</dcterms:created>
  <dcterms:modified xsi:type="dcterms:W3CDTF">2023-08-23T10:56:06Z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0x01010058DAAD387CE23841A82F1CF349866136</vt:lpwstr>
  </property>
</Properties>
</file>